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0"/>
  </p:handoutMasterIdLst>
  <p:sldIdLst>
    <p:sldId id="256" r:id="rId3"/>
    <p:sldId id="284" r:id="rId5"/>
    <p:sldId id="263" r:id="rId6"/>
    <p:sldId id="314" r:id="rId7"/>
    <p:sldId id="264" r:id="rId8"/>
    <p:sldId id="311" r:id="rId9"/>
    <p:sldId id="310" r:id="rId10"/>
    <p:sldId id="291" r:id="rId11"/>
    <p:sldId id="312" r:id="rId12"/>
    <p:sldId id="313" r:id="rId13"/>
    <p:sldId id="292" r:id="rId14"/>
    <p:sldId id="267" r:id="rId15"/>
    <p:sldId id="285" r:id="rId16"/>
    <p:sldId id="261" r:id="rId17"/>
    <p:sldId id="295" r:id="rId18"/>
    <p:sldId id="315" r:id="rId19"/>
    <p:sldId id="316" r:id="rId20"/>
    <p:sldId id="296" r:id="rId21"/>
    <p:sldId id="317" r:id="rId22"/>
    <p:sldId id="297" r:id="rId23"/>
    <p:sldId id="301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</p:sldIdLst>
  <p:sldSz cx="9144000" cy="5143500" type="screen16x9"/>
  <p:notesSz cx="6858000" cy="9144000"/>
  <p:custDataLst>
    <p:tags r:id="rId44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732" autoAdjust="0"/>
  </p:normalViewPr>
  <p:slideViewPr>
    <p:cSldViewPr snapToGrid="0">
      <p:cViewPr varScale="1">
        <p:scale>
          <a:sx n="110" d="100"/>
          <a:sy n="110" d="100"/>
        </p:scale>
        <p:origin x="69" y="138"/>
      </p:cViewPr>
      <p:guideLst>
        <p:guide orient="horz" pos="1620"/>
        <p:guide pos="28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5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1" Type="http://schemas.openxmlformats.org/officeDocument/2006/relationships/hyperlink" Target="https://www.naftaliharris.com/blog/visualizing-dbscan-clustering/" TargetMode="Externa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jpeg"/><Relationship Id="rId3" Type="http://schemas.openxmlformats.org/officeDocument/2006/relationships/tags" Target="../tags/tag4.xml"/><Relationship Id="rId2" Type="http://schemas.openxmlformats.org/officeDocument/2006/relationships/image" Target="../media/image7.jpe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42590" y="1581785"/>
            <a:ext cx="6016625" cy="7143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图书馆索书标签识别算法</a:t>
            </a:r>
            <a:endParaRPr lang="zh-CN" altLang="en-US" sz="42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5613400" y="3246120"/>
            <a:ext cx="1826895" cy="2527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霰佳铭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2017141491010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76" name="文本框 3075"/>
          <p:cNvSpPr txBox="1"/>
          <p:nvPr/>
        </p:nvSpPr>
        <p:spPr>
          <a:xfrm>
            <a:off x="5613115" y="3569341"/>
            <a:ext cx="2057300" cy="25391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邢凯博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2017141223019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19670" y="2295914"/>
            <a:ext cx="5358765" cy="2914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eaLnBrk="0" latinLnBrk="0" hangingPunct="0"/>
            <a:r>
              <a:rPr lang="zh-CN" altLang="en-US" sz="1450" b="1" dirty="0">
                <a:solidFill>
                  <a:srgbClr val="1B4367"/>
                </a:solidFill>
                <a:cs typeface="+mn-ea"/>
                <a:sym typeface="+mn-ea"/>
              </a:rPr>
              <a:t>Algorithm of Library tag identification</a:t>
            </a:r>
            <a:endParaRPr lang="en-US" altLang="zh-CN" sz="145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125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7307" y="-75826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5"/>
          <p:cNvSpPr txBox="1"/>
          <p:nvPr/>
        </p:nvSpPr>
        <p:spPr>
          <a:xfrm>
            <a:off x="709386" y="309785"/>
            <a:ext cx="2261711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算法效果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--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识别情况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  <a:p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0" y="822325"/>
            <a:ext cx="5158105" cy="3977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15"/>
          <p:cNvSpPr txBox="1"/>
          <p:nvPr/>
        </p:nvSpPr>
        <p:spPr>
          <a:xfrm>
            <a:off x="709386" y="309785"/>
            <a:ext cx="2261711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算法效果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--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识别情况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  <a:p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3410" y="855980"/>
            <a:ext cx="5043805" cy="4035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3" name="TextBox 13"/>
          <p:cNvSpPr txBox="1"/>
          <p:nvPr/>
        </p:nvSpPr>
        <p:spPr>
          <a:xfrm>
            <a:off x="773843" y="341673"/>
            <a:ext cx="1401112" cy="2457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sz="1600" b="1" dirty="0">
                <a:solidFill>
                  <a:srgbClr val="1B4367"/>
                </a:solidFill>
                <a:cs typeface="+mn-ea"/>
                <a:sym typeface="+mn-lt"/>
              </a:rPr>
              <a:t>算法评价</a:t>
            </a:r>
            <a:endParaRPr lang="zh-CN" altLang="en-US" sz="1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494" name="TextBox 13"/>
          <p:cNvSpPr txBox="1"/>
          <p:nvPr/>
        </p:nvSpPr>
        <p:spPr>
          <a:xfrm>
            <a:off x="2045970" y="657225"/>
            <a:ext cx="4580890" cy="4616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从上面的运行效果可以看到，虽然没有完美的将每本书的每个索书标签的角点检测出来，但也没有混入任何噪声点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845" y="1481455"/>
            <a:ext cx="7502525" cy="532765"/>
            <a:chOff x="681" y="1998"/>
            <a:chExt cx="11815" cy="839"/>
          </a:xfrm>
        </p:grpSpPr>
        <p:grpSp>
          <p:nvGrpSpPr>
            <p:cNvPr id="7" name="组合 6"/>
            <p:cNvGrpSpPr/>
            <p:nvPr/>
          </p:nvGrpSpPr>
          <p:grpSpPr>
            <a:xfrm>
              <a:off x="681" y="1998"/>
              <a:ext cx="838" cy="800"/>
              <a:chOff x="2361414" y="1854736"/>
              <a:chExt cx="1603375" cy="1603375"/>
            </a:xfrm>
            <a:solidFill>
              <a:srgbClr val="1B4367"/>
            </a:solidFill>
          </p:grpSpPr>
          <p:sp>
            <p:nvSpPr>
              <p:cNvPr id="20485" name="Rectangle 3"/>
              <p:cNvSpPr/>
              <p:nvPr/>
            </p:nvSpPr>
            <p:spPr>
              <a:xfrm>
                <a:off x="2361414" y="1854736"/>
                <a:ext cx="1603375" cy="1603375"/>
              </a:xfrm>
              <a:prstGeom prst="flowChartConnector">
                <a:avLst/>
              </a:prstGeom>
              <a:grpFill/>
              <a:ln w="9525">
                <a:noFill/>
                <a:miter/>
              </a:ln>
            </p:spPr>
            <p:txBody>
              <a:bodyPr anchor="ctr"/>
              <a:lstStyle/>
              <a:p>
                <a:pPr lvl="0" algn="ctr" eaLnBrk="1" hangingPunct="1"/>
                <a:endParaRPr lang="en-US" altLang="zh-CN" sz="10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490" name="Freeform 220"/>
              <p:cNvSpPr/>
              <p:nvPr/>
            </p:nvSpPr>
            <p:spPr>
              <a:xfrm>
                <a:off x="2770383" y="2305455"/>
                <a:ext cx="796514" cy="594622"/>
              </a:xfrm>
              <a:custGeom>
                <a:avLst/>
                <a:gdLst/>
                <a:ahLst/>
                <a:cxnLst>
                  <a:cxn ang="0">
                    <a:pos x="384421" y="282893"/>
                  </a:cxn>
                  <a:cxn ang="0">
                    <a:pos x="384421" y="0"/>
                  </a:cxn>
                  <a:cxn ang="0">
                    <a:pos x="299800" y="0"/>
                  </a:cxn>
                  <a:cxn ang="0">
                    <a:pos x="299800" y="282893"/>
                  </a:cxn>
                  <a:cxn ang="0">
                    <a:pos x="251445" y="282893"/>
                  </a:cxn>
                  <a:cxn ang="0">
                    <a:pos x="251445" y="174088"/>
                  </a:cxn>
                  <a:cxn ang="0">
                    <a:pos x="166824" y="174088"/>
                  </a:cxn>
                  <a:cxn ang="0">
                    <a:pos x="166824" y="282893"/>
                  </a:cxn>
                  <a:cxn ang="0">
                    <a:pos x="120887" y="282893"/>
                  </a:cxn>
                  <a:cxn ang="0">
                    <a:pos x="120887" y="77372"/>
                  </a:cxn>
                  <a:cxn ang="0">
                    <a:pos x="36266" y="77372"/>
                  </a:cxn>
                  <a:cxn ang="0">
                    <a:pos x="36266" y="282893"/>
                  </a:cxn>
                  <a:cxn ang="0">
                    <a:pos x="0" y="282893"/>
                  </a:cxn>
                  <a:cxn ang="0">
                    <a:pos x="0" y="314325"/>
                  </a:cxn>
                  <a:cxn ang="0">
                    <a:pos x="420687" y="314325"/>
                  </a:cxn>
                  <a:cxn ang="0">
                    <a:pos x="420687" y="282893"/>
                  </a:cxn>
                  <a:cxn ang="0">
                    <a:pos x="384421" y="282893"/>
                  </a:cxn>
                </a:cxnLst>
                <a:rect l="0" t="0" r="0" b="0"/>
                <a:pathLst>
                  <a:path w="174" h="130">
                    <a:moveTo>
                      <a:pt x="159" y="117"/>
                    </a:moveTo>
                    <a:lnTo>
                      <a:pt x="159" y="0"/>
                    </a:lnTo>
                    <a:lnTo>
                      <a:pt x="124" y="0"/>
                    </a:lnTo>
                    <a:lnTo>
                      <a:pt x="124" y="117"/>
                    </a:lnTo>
                    <a:lnTo>
                      <a:pt x="104" y="117"/>
                    </a:lnTo>
                    <a:lnTo>
                      <a:pt x="104" y="72"/>
                    </a:lnTo>
                    <a:lnTo>
                      <a:pt x="69" y="72"/>
                    </a:lnTo>
                    <a:lnTo>
                      <a:pt x="69" y="117"/>
                    </a:lnTo>
                    <a:lnTo>
                      <a:pt x="50" y="117"/>
                    </a:lnTo>
                    <a:lnTo>
                      <a:pt x="50" y="32"/>
                    </a:lnTo>
                    <a:lnTo>
                      <a:pt x="15" y="32"/>
                    </a:lnTo>
                    <a:lnTo>
                      <a:pt x="15" y="117"/>
                    </a:lnTo>
                    <a:lnTo>
                      <a:pt x="0" y="117"/>
                    </a:lnTo>
                    <a:lnTo>
                      <a:pt x="0" y="130"/>
                    </a:lnTo>
                    <a:lnTo>
                      <a:pt x="174" y="130"/>
                    </a:lnTo>
                    <a:lnTo>
                      <a:pt x="174" y="117"/>
                    </a:lnTo>
                    <a:lnTo>
                      <a:pt x="159" y="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8451" y="2037"/>
              <a:ext cx="952" cy="800"/>
              <a:chOff x="4856202" y="1222146"/>
              <a:chExt cx="1201103" cy="1202531"/>
            </a:xfrm>
            <a:solidFill>
              <a:srgbClr val="1B4367"/>
            </a:solidFill>
          </p:grpSpPr>
          <p:sp>
            <p:nvSpPr>
              <p:cNvPr id="20487" name="Rectangle 6"/>
              <p:cNvSpPr/>
              <p:nvPr/>
            </p:nvSpPr>
            <p:spPr>
              <a:xfrm>
                <a:off x="4856202" y="1222146"/>
                <a:ext cx="1201103" cy="1202531"/>
              </a:xfrm>
              <a:prstGeom prst="flowChartConnector">
                <a:avLst/>
              </a:prstGeom>
              <a:grpFill/>
              <a:ln w="9525">
                <a:noFill/>
                <a:miter/>
              </a:ln>
            </p:spPr>
            <p:txBody>
              <a:bodyPr anchor="ctr"/>
              <a:lstStyle/>
              <a:p>
                <a:pPr lvl="0" algn="ctr" eaLnBrk="1" hangingPunct="1"/>
                <a:endParaRPr lang="en-US" altLang="zh-CN" sz="10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KSO_Shape"/>
              <p:cNvSpPr/>
              <p:nvPr/>
            </p:nvSpPr>
            <p:spPr bwMode="auto">
              <a:xfrm>
                <a:off x="5275038" y="1500840"/>
                <a:ext cx="363431" cy="645143"/>
              </a:xfrm>
              <a:custGeom>
                <a:avLst/>
                <a:gdLst>
                  <a:gd name="T0" fmla="*/ 2147483646 w 3056"/>
                  <a:gd name="T1" fmla="*/ 2147483646 h 5429"/>
                  <a:gd name="T2" fmla="*/ 2147483646 w 3056"/>
                  <a:gd name="T3" fmla="*/ 2147483646 h 5429"/>
                  <a:gd name="T4" fmla="*/ 2147483646 w 3056"/>
                  <a:gd name="T5" fmla="*/ 388832290 h 5429"/>
                  <a:gd name="T6" fmla="*/ 2147483646 w 3056"/>
                  <a:gd name="T7" fmla="*/ 345615213 h 5429"/>
                  <a:gd name="T8" fmla="*/ 2147483646 w 3056"/>
                  <a:gd name="T9" fmla="*/ 2147483646 h 5429"/>
                  <a:gd name="T10" fmla="*/ 2147483646 w 3056"/>
                  <a:gd name="T11" fmla="*/ 2147483646 h 5429"/>
                  <a:gd name="T12" fmla="*/ 2147483646 w 3056"/>
                  <a:gd name="T13" fmla="*/ 2147483646 h 5429"/>
                  <a:gd name="T14" fmla="*/ 2147483646 w 3056"/>
                  <a:gd name="T15" fmla="*/ 2147483646 h 5429"/>
                  <a:gd name="T16" fmla="*/ 2147483646 w 3056"/>
                  <a:gd name="T17" fmla="*/ 2147483646 h 5429"/>
                  <a:gd name="T18" fmla="*/ 2147483646 w 3056"/>
                  <a:gd name="T19" fmla="*/ 2147483646 h 5429"/>
                  <a:gd name="T20" fmla="*/ 475747481 w 3056"/>
                  <a:gd name="T21" fmla="*/ 2147483646 h 5429"/>
                  <a:gd name="T22" fmla="*/ 432463999 w 3056"/>
                  <a:gd name="T23" fmla="*/ 2147483646 h 5429"/>
                  <a:gd name="T24" fmla="*/ 2147483646 w 3056"/>
                  <a:gd name="T25" fmla="*/ 2147483646 h 5429"/>
                  <a:gd name="T26" fmla="*/ 2147483646 w 3056"/>
                  <a:gd name="T27" fmla="*/ 2147483646 h 5429"/>
                  <a:gd name="T28" fmla="*/ 2147483646 w 3056"/>
                  <a:gd name="T29" fmla="*/ 2147483646 h 5429"/>
                  <a:gd name="T30" fmla="*/ 2147483646 w 3056"/>
                  <a:gd name="T31" fmla="*/ 2147483646 h 5429"/>
                  <a:gd name="T32" fmla="*/ 2147483646 w 3056"/>
                  <a:gd name="T33" fmla="*/ 2147483646 h 5429"/>
                  <a:gd name="T34" fmla="*/ 2147483646 w 3056"/>
                  <a:gd name="T35" fmla="*/ 2147483646 h 5429"/>
                  <a:gd name="T36" fmla="*/ 2147483646 w 3056"/>
                  <a:gd name="T37" fmla="*/ 2147483646 h 5429"/>
                  <a:gd name="T38" fmla="*/ 2147483646 w 3056"/>
                  <a:gd name="T39" fmla="*/ 2147483646 h 5429"/>
                  <a:gd name="T40" fmla="*/ 2147483646 w 3056"/>
                  <a:gd name="T41" fmla="*/ 2147483646 h 5429"/>
                  <a:gd name="T42" fmla="*/ 2147483646 w 3056"/>
                  <a:gd name="T43" fmla="*/ 2147483646 h 5429"/>
                  <a:gd name="T44" fmla="*/ 2147483646 w 3056"/>
                  <a:gd name="T45" fmla="*/ 2147483646 h 5429"/>
                  <a:gd name="T46" fmla="*/ 2147483646 w 3056"/>
                  <a:gd name="T47" fmla="*/ 2147483646 h 5429"/>
                  <a:gd name="T48" fmla="*/ 2147483646 w 3056"/>
                  <a:gd name="T49" fmla="*/ 2147483646 h 5429"/>
                  <a:gd name="T50" fmla="*/ 2147483646 w 3056"/>
                  <a:gd name="T51" fmla="*/ 2147483646 h 5429"/>
                  <a:gd name="T52" fmla="*/ 2147483646 w 3056"/>
                  <a:gd name="T53" fmla="*/ 2147483646 h 5429"/>
                  <a:gd name="T54" fmla="*/ 2147483646 w 3056"/>
                  <a:gd name="T55" fmla="*/ 2147483646 h 5429"/>
                  <a:gd name="T56" fmla="*/ 2147483646 w 3056"/>
                  <a:gd name="T57" fmla="*/ 2147483646 h 5429"/>
                  <a:gd name="T58" fmla="*/ 2147483646 w 3056"/>
                  <a:gd name="T59" fmla="*/ 2147483646 h 5429"/>
                  <a:gd name="T60" fmla="*/ 2147483646 w 3056"/>
                  <a:gd name="T61" fmla="*/ 2147483646 h 5429"/>
                  <a:gd name="T62" fmla="*/ 2147483646 w 3056"/>
                  <a:gd name="T63" fmla="*/ 2147483646 h 5429"/>
                  <a:gd name="T64" fmla="*/ 2147483646 w 3056"/>
                  <a:gd name="T65" fmla="*/ 2147483646 h 5429"/>
                  <a:gd name="T66" fmla="*/ 2147483646 w 3056"/>
                  <a:gd name="T67" fmla="*/ 2147483646 h 5429"/>
                  <a:gd name="T68" fmla="*/ 2147483646 w 3056"/>
                  <a:gd name="T69" fmla="*/ 2147483646 h 5429"/>
                  <a:gd name="T70" fmla="*/ 2147483646 w 3056"/>
                  <a:gd name="T71" fmla="*/ 2147483646 h 5429"/>
                  <a:gd name="T72" fmla="*/ 2147483646 w 3056"/>
                  <a:gd name="T73" fmla="*/ 2147483646 h 5429"/>
                  <a:gd name="T74" fmla="*/ 2147483646 w 3056"/>
                  <a:gd name="T75" fmla="*/ 2147483646 h 5429"/>
                  <a:gd name="T76" fmla="*/ 2147483646 w 3056"/>
                  <a:gd name="T77" fmla="*/ 2147483646 h 5429"/>
                  <a:gd name="T78" fmla="*/ 2147483646 w 3056"/>
                  <a:gd name="T79" fmla="*/ 2147483646 h 5429"/>
                  <a:gd name="T80" fmla="*/ 2147483646 w 3056"/>
                  <a:gd name="T81" fmla="*/ 2147483646 h 5429"/>
                  <a:gd name="T82" fmla="*/ 2147483646 w 3056"/>
                  <a:gd name="T83" fmla="*/ 2147483646 h 5429"/>
                  <a:gd name="T84" fmla="*/ 2147483646 w 3056"/>
                  <a:gd name="T85" fmla="*/ 2147483646 h 5429"/>
                  <a:gd name="T86" fmla="*/ 2147483646 w 3056"/>
                  <a:gd name="T87" fmla="*/ 2147483646 h 5429"/>
                  <a:gd name="T88" fmla="*/ 2147483646 w 3056"/>
                  <a:gd name="T89" fmla="*/ 2147483646 h 5429"/>
                  <a:gd name="T90" fmla="*/ 2147483646 w 3056"/>
                  <a:gd name="T91" fmla="*/ 2147483646 h 5429"/>
                  <a:gd name="T92" fmla="*/ 2147483646 w 3056"/>
                  <a:gd name="T93" fmla="*/ 2147483646 h 5429"/>
                  <a:gd name="T94" fmla="*/ 2147483646 w 3056"/>
                  <a:gd name="T95" fmla="*/ 2147483646 h 5429"/>
                  <a:gd name="T96" fmla="*/ 2147483646 w 3056"/>
                  <a:gd name="T97" fmla="*/ 2147483646 h 5429"/>
                  <a:gd name="T98" fmla="*/ 2147483646 w 3056"/>
                  <a:gd name="T99" fmla="*/ 2147483646 h 5429"/>
                  <a:gd name="T100" fmla="*/ 2147483646 w 3056"/>
                  <a:gd name="T101" fmla="*/ 2147483646 h 5429"/>
                  <a:gd name="T102" fmla="*/ 2147483646 w 3056"/>
                  <a:gd name="T103" fmla="*/ 2147483646 h 5429"/>
                  <a:gd name="T104" fmla="*/ 2147483646 w 3056"/>
                  <a:gd name="T105" fmla="*/ 2147483646 h 5429"/>
                  <a:gd name="T106" fmla="*/ 2147483646 w 3056"/>
                  <a:gd name="T107" fmla="*/ 2147483646 h 5429"/>
                  <a:gd name="T108" fmla="*/ 2147483646 w 3056"/>
                  <a:gd name="T109" fmla="*/ 2147483646 h 5429"/>
                  <a:gd name="T110" fmla="*/ 2147483646 w 3056"/>
                  <a:gd name="T111" fmla="*/ 2147483646 h 5429"/>
                  <a:gd name="T112" fmla="*/ 2147483646 w 3056"/>
                  <a:gd name="T113" fmla="*/ 2147483646 h 5429"/>
                  <a:gd name="T114" fmla="*/ 2147483646 w 3056"/>
                  <a:gd name="T115" fmla="*/ 2147483646 h 5429"/>
                  <a:gd name="T116" fmla="*/ 2147483646 w 3056"/>
                  <a:gd name="T117" fmla="*/ 2147483646 h 5429"/>
                  <a:gd name="T118" fmla="*/ 2147483646 w 3056"/>
                  <a:gd name="T119" fmla="*/ 2147483646 h 5429"/>
                  <a:gd name="T120" fmla="*/ 2147483646 w 3056"/>
                  <a:gd name="T121" fmla="*/ 2147483646 h 542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3056" h="5429">
                    <a:moveTo>
                      <a:pt x="2609" y="448"/>
                    </a:moveTo>
                    <a:lnTo>
                      <a:pt x="2609" y="448"/>
                    </a:lnTo>
                    <a:lnTo>
                      <a:pt x="2575" y="415"/>
                    </a:lnTo>
                    <a:lnTo>
                      <a:pt x="2538" y="383"/>
                    </a:lnTo>
                    <a:lnTo>
                      <a:pt x="2503" y="352"/>
                    </a:lnTo>
                    <a:lnTo>
                      <a:pt x="2465" y="322"/>
                    </a:lnTo>
                    <a:lnTo>
                      <a:pt x="2426" y="293"/>
                    </a:lnTo>
                    <a:lnTo>
                      <a:pt x="2388" y="265"/>
                    </a:lnTo>
                    <a:lnTo>
                      <a:pt x="2348" y="239"/>
                    </a:lnTo>
                    <a:lnTo>
                      <a:pt x="2307" y="213"/>
                    </a:lnTo>
                    <a:lnTo>
                      <a:pt x="2266" y="190"/>
                    </a:lnTo>
                    <a:lnTo>
                      <a:pt x="2224" y="168"/>
                    </a:lnTo>
                    <a:lnTo>
                      <a:pt x="2182" y="146"/>
                    </a:lnTo>
                    <a:lnTo>
                      <a:pt x="2138" y="127"/>
                    </a:lnTo>
                    <a:lnTo>
                      <a:pt x="2095" y="108"/>
                    </a:lnTo>
                    <a:lnTo>
                      <a:pt x="2049" y="91"/>
                    </a:lnTo>
                    <a:lnTo>
                      <a:pt x="2005" y="75"/>
                    </a:lnTo>
                    <a:lnTo>
                      <a:pt x="1960" y="61"/>
                    </a:lnTo>
                    <a:lnTo>
                      <a:pt x="1907" y="46"/>
                    </a:lnTo>
                    <a:lnTo>
                      <a:pt x="1853" y="34"/>
                    </a:lnTo>
                    <a:lnTo>
                      <a:pt x="1800" y="24"/>
                    </a:lnTo>
                    <a:lnTo>
                      <a:pt x="1746" y="15"/>
                    </a:lnTo>
                    <a:lnTo>
                      <a:pt x="1692" y="9"/>
                    </a:lnTo>
                    <a:lnTo>
                      <a:pt x="1638" y="3"/>
                    </a:lnTo>
                    <a:lnTo>
                      <a:pt x="1582" y="1"/>
                    </a:lnTo>
                    <a:lnTo>
                      <a:pt x="1527" y="0"/>
                    </a:lnTo>
                    <a:lnTo>
                      <a:pt x="1490" y="0"/>
                    </a:lnTo>
                    <a:lnTo>
                      <a:pt x="1451" y="2"/>
                    </a:lnTo>
                    <a:lnTo>
                      <a:pt x="1413" y="4"/>
                    </a:lnTo>
                    <a:lnTo>
                      <a:pt x="1376" y="8"/>
                    </a:lnTo>
                    <a:lnTo>
                      <a:pt x="1338" y="11"/>
                    </a:lnTo>
                    <a:lnTo>
                      <a:pt x="1302" y="17"/>
                    </a:lnTo>
                    <a:lnTo>
                      <a:pt x="1264" y="22"/>
                    </a:lnTo>
                    <a:lnTo>
                      <a:pt x="1227" y="29"/>
                    </a:lnTo>
                    <a:lnTo>
                      <a:pt x="1191" y="36"/>
                    </a:lnTo>
                    <a:lnTo>
                      <a:pt x="1154" y="45"/>
                    </a:lnTo>
                    <a:lnTo>
                      <a:pt x="1118" y="55"/>
                    </a:lnTo>
                    <a:lnTo>
                      <a:pt x="1083" y="65"/>
                    </a:lnTo>
                    <a:lnTo>
                      <a:pt x="1047" y="76"/>
                    </a:lnTo>
                    <a:lnTo>
                      <a:pt x="1012" y="88"/>
                    </a:lnTo>
                    <a:lnTo>
                      <a:pt x="977" y="102"/>
                    </a:lnTo>
                    <a:lnTo>
                      <a:pt x="942" y="115"/>
                    </a:lnTo>
                    <a:lnTo>
                      <a:pt x="909" y="130"/>
                    </a:lnTo>
                    <a:lnTo>
                      <a:pt x="875" y="146"/>
                    </a:lnTo>
                    <a:lnTo>
                      <a:pt x="841" y="161"/>
                    </a:lnTo>
                    <a:lnTo>
                      <a:pt x="808" y="179"/>
                    </a:lnTo>
                    <a:lnTo>
                      <a:pt x="775" y="197"/>
                    </a:lnTo>
                    <a:lnTo>
                      <a:pt x="743" y="216"/>
                    </a:lnTo>
                    <a:lnTo>
                      <a:pt x="712" y="235"/>
                    </a:lnTo>
                    <a:lnTo>
                      <a:pt x="680" y="255"/>
                    </a:lnTo>
                    <a:lnTo>
                      <a:pt x="649" y="277"/>
                    </a:lnTo>
                    <a:lnTo>
                      <a:pt x="619" y="300"/>
                    </a:lnTo>
                    <a:lnTo>
                      <a:pt x="589" y="322"/>
                    </a:lnTo>
                    <a:lnTo>
                      <a:pt x="559" y="345"/>
                    </a:lnTo>
                    <a:lnTo>
                      <a:pt x="531" y="370"/>
                    </a:lnTo>
                    <a:lnTo>
                      <a:pt x="502" y="395"/>
                    </a:lnTo>
                    <a:lnTo>
                      <a:pt x="474" y="421"/>
                    </a:lnTo>
                    <a:lnTo>
                      <a:pt x="447" y="448"/>
                    </a:lnTo>
                    <a:lnTo>
                      <a:pt x="420" y="475"/>
                    </a:lnTo>
                    <a:lnTo>
                      <a:pt x="395" y="503"/>
                    </a:lnTo>
                    <a:lnTo>
                      <a:pt x="369" y="531"/>
                    </a:lnTo>
                    <a:lnTo>
                      <a:pt x="345" y="561"/>
                    </a:lnTo>
                    <a:lnTo>
                      <a:pt x="322" y="589"/>
                    </a:lnTo>
                    <a:lnTo>
                      <a:pt x="298" y="619"/>
                    </a:lnTo>
                    <a:lnTo>
                      <a:pt x="276" y="650"/>
                    </a:lnTo>
                    <a:lnTo>
                      <a:pt x="255" y="681"/>
                    </a:lnTo>
                    <a:lnTo>
                      <a:pt x="235" y="712"/>
                    </a:lnTo>
                    <a:lnTo>
                      <a:pt x="215" y="744"/>
                    </a:lnTo>
                    <a:lnTo>
                      <a:pt x="197" y="776"/>
                    </a:lnTo>
                    <a:lnTo>
                      <a:pt x="179" y="808"/>
                    </a:lnTo>
                    <a:lnTo>
                      <a:pt x="161" y="841"/>
                    </a:lnTo>
                    <a:lnTo>
                      <a:pt x="145" y="875"/>
                    </a:lnTo>
                    <a:lnTo>
                      <a:pt x="129" y="909"/>
                    </a:lnTo>
                    <a:lnTo>
                      <a:pt x="115" y="943"/>
                    </a:lnTo>
                    <a:lnTo>
                      <a:pt x="101" y="977"/>
                    </a:lnTo>
                    <a:lnTo>
                      <a:pt x="88" y="1012"/>
                    </a:lnTo>
                    <a:lnTo>
                      <a:pt x="76" y="1047"/>
                    </a:lnTo>
                    <a:lnTo>
                      <a:pt x="65" y="1082"/>
                    </a:lnTo>
                    <a:lnTo>
                      <a:pt x="55" y="1118"/>
                    </a:lnTo>
                    <a:lnTo>
                      <a:pt x="45" y="1154"/>
                    </a:lnTo>
                    <a:lnTo>
                      <a:pt x="36" y="1191"/>
                    </a:lnTo>
                    <a:lnTo>
                      <a:pt x="28" y="1227"/>
                    </a:lnTo>
                    <a:lnTo>
                      <a:pt x="22" y="1264"/>
                    </a:lnTo>
                    <a:lnTo>
                      <a:pt x="16" y="1301"/>
                    </a:lnTo>
                    <a:lnTo>
                      <a:pt x="11" y="1338"/>
                    </a:lnTo>
                    <a:lnTo>
                      <a:pt x="7" y="1376"/>
                    </a:lnTo>
                    <a:lnTo>
                      <a:pt x="4" y="1413"/>
                    </a:lnTo>
                    <a:lnTo>
                      <a:pt x="2" y="1452"/>
                    </a:lnTo>
                    <a:lnTo>
                      <a:pt x="0" y="1489"/>
                    </a:lnTo>
                    <a:lnTo>
                      <a:pt x="0" y="1527"/>
                    </a:lnTo>
                    <a:lnTo>
                      <a:pt x="6" y="1667"/>
                    </a:lnTo>
                    <a:lnTo>
                      <a:pt x="10" y="1707"/>
                    </a:lnTo>
                    <a:lnTo>
                      <a:pt x="15" y="1746"/>
                    </a:lnTo>
                    <a:lnTo>
                      <a:pt x="22" y="1785"/>
                    </a:lnTo>
                    <a:lnTo>
                      <a:pt x="28" y="1823"/>
                    </a:lnTo>
                    <a:lnTo>
                      <a:pt x="36" y="1862"/>
                    </a:lnTo>
                    <a:lnTo>
                      <a:pt x="45" y="1900"/>
                    </a:lnTo>
                    <a:lnTo>
                      <a:pt x="55" y="1937"/>
                    </a:lnTo>
                    <a:lnTo>
                      <a:pt x="66" y="1975"/>
                    </a:lnTo>
                    <a:lnTo>
                      <a:pt x="78" y="2012"/>
                    </a:lnTo>
                    <a:lnTo>
                      <a:pt x="92" y="2049"/>
                    </a:lnTo>
                    <a:lnTo>
                      <a:pt x="105" y="2085"/>
                    </a:lnTo>
                    <a:lnTo>
                      <a:pt x="119" y="2122"/>
                    </a:lnTo>
                    <a:lnTo>
                      <a:pt x="136" y="2157"/>
                    </a:lnTo>
                    <a:lnTo>
                      <a:pt x="152" y="2193"/>
                    </a:lnTo>
                    <a:lnTo>
                      <a:pt x="170" y="2228"/>
                    </a:lnTo>
                    <a:lnTo>
                      <a:pt x="189" y="2262"/>
                    </a:lnTo>
                    <a:lnTo>
                      <a:pt x="195" y="2277"/>
                    </a:lnTo>
                    <a:lnTo>
                      <a:pt x="213" y="2312"/>
                    </a:lnTo>
                    <a:lnTo>
                      <a:pt x="242" y="2366"/>
                    </a:lnTo>
                    <a:lnTo>
                      <a:pt x="278" y="2439"/>
                    </a:lnTo>
                    <a:lnTo>
                      <a:pt x="323" y="2528"/>
                    </a:lnTo>
                    <a:lnTo>
                      <a:pt x="371" y="2631"/>
                    </a:lnTo>
                    <a:lnTo>
                      <a:pt x="422" y="2743"/>
                    </a:lnTo>
                    <a:lnTo>
                      <a:pt x="450" y="2804"/>
                    </a:lnTo>
                    <a:lnTo>
                      <a:pt x="476" y="2867"/>
                    </a:lnTo>
                    <a:lnTo>
                      <a:pt x="503" y="2931"/>
                    </a:lnTo>
                    <a:lnTo>
                      <a:pt x="530" y="2998"/>
                    </a:lnTo>
                    <a:lnTo>
                      <a:pt x="556" y="3065"/>
                    </a:lnTo>
                    <a:lnTo>
                      <a:pt x="582" y="3134"/>
                    </a:lnTo>
                    <a:lnTo>
                      <a:pt x="607" y="3202"/>
                    </a:lnTo>
                    <a:lnTo>
                      <a:pt x="630" y="3273"/>
                    </a:lnTo>
                    <a:lnTo>
                      <a:pt x="653" y="3343"/>
                    </a:lnTo>
                    <a:lnTo>
                      <a:pt x="674" y="3413"/>
                    </a:lnTo>
                    <a:lnTo>
                      <a:pt x="693" y="3483"/>
                    </a:lnTo>
                    <a:lnTo>
                      <a:pt x="711" y="3553"/>
                    </a:lnTo>
                    <a:lnTo>
                      <a:pt x="726" y="3621"/>
                    </a:lnTo>
                    <a:lnTo>
                      <a:pt x="739" y="3690"/>
                    </a:lnTo>
                    <a:lnTo>
                      <a:pt x="750" y="3756"/>
                    </a:lnTo>
                    <a:lnTo>
                      <a:pt x="754" y="3788"/>
                    </a:lnTo>
                    <a:lnTo>
                      <a:pt x="757" y="3822"/>
                    </a:lnTo>
                    <a:lnTo>
                      <a:pt x="760" y="3854"/>
                    </a:lnTo>
                    <a:lnTo>
                      <a:pt x="762" y="3885"/>
                    </a:lnTo>
                    <a:lnTo>
                      <a:pt x="763" y="3915"/>
                    </a:lnTo>
                    <a:lnTo>
                      <a:pt x="764" y="3946"/>
                    </a:lnTo>
                    <a:lnTo>
                      <a:pt x="783" y="4137"/>
                    </a:lnTo>
                    <a:lnTo>
                      <a:pt x="789" y="4160"/>
                    </a:lnTo>
                    <a:lnTo>
                      <a:pt x="796" y="4181"/>
                    </a:lnTo>
                    <a:lnTo>
                      <a:pt x="804" y="4202"/>
                    </a:lnTo>
                    <a:lnTo>
                      <a:pt x="813" y="4220"/>
                    </a:lnTo>
                    <a:lnTo>
                      <a:pt x="823" y="4237"/>
                    </a:lnTo>
                    <a:lnTo>
                      <a:pt x="833" y="4253"/>
                    </a:lnTo>
                    <a:lnTo>
                      <a:pt x="844" y="4267"/>
                    </a:lnTo>
                    <a:lnTo>
                      <a:pt x="855" y="4280"/>
                    </a:lnTo>
                    <a:lnTo>
                      <a:pt x="867" y="4291"/>
                    </a:lnTo>
                    <a:lnTo>
                      <a:pt x="880" y="4301"/>
                    </a:lnTo>
                    <a:lnTo>
                      <a:pt x="895" y="4309"/>
                    </a:lnTo>
                    <a:lnTo>
                      <a:pt x="909" y="4316"/>
                    </a:lnTo>
                    <a:lnTo>
                      <a:pt x="924" y="4321"/>
                    </a:lnTo>
                    <a:lnTo>
                      <a:pt x="941" y="4325"/>
                    </a:lnTo>
                    <a:lnTo>
                      <a:pt x="959" y="4328"/>
                    </a:lnTo>
                    <a:lnTo>
                      <a:pt x="976" y="4328"/>
                    </a:lnTo>
                    <a:lnTo>
                      <a:pt x="2079" y="4328"/>
                    </a:lnTo>
                    <a:lnTo>
                      <a:pt x="2097" y="4328"/>
                    </a:lnTo>
                    <a:lnTo>
                      <a:pt x="2114" y="4325"/>
                    </a:lnTo>
                    <a:lnTo>
                      <a:pt x="2130" y="4321"/>
                    </a:lnTo>
                    <a:lnTo>
                      <a:pt x="2145" y="4316"/>
                    </a:lnTo>
                    <a:lnTo>
                      <a:pt x="2161" y="4309"/>
                    </a:lnTo>
                    <a:lnTo>
                      <a:pt x="2174" y="4301"/>
                    </a:lnTo>
                    <a:lnTo>
                      <a:pt x="2187" y="4291"/>
                    </a:lnTo>
                    <a:lnTo>
                      <a:pt x="2201" y="4280"/>
                    </a:lnTo>
                    <a:lnTo>
                      <a:pt x="2212" y="4267"/>
                    </a:lnTo>
                    <a:lnTo>
                      <a:pt x="2223" y="4253"/>
                    </a:lnTo>
                    <a:lnTo>
                      <a:pt x="2233" y="4237"/>
                    </a:lnTo>
                    <a:lnTo>
                      <a:pt x="2243" y="4220"/>
                    </a:lnTo>
                    <a:lnTo>
                      <a:pt x="2251" y="4202"/>
                    </a:lnTo>
                    <a:lnTo>
                      <a:pt x="2259" y="4181"/>
                    </a:lnTo>
                    <a:lnTo>
                      <a:pt x="2266" y="4160"/>
                    </a:lnTo>
                    <a:lnTo>
                      <a:pt x="2272" y="4137"/>
                    </a:lnTo>
                    <a:lnTo>
                      <a:pt x="2291" y="3946"/>
                    </a:lnTo>
                    <a:lnTo>
                      <a:pt x="2293" y="3915"/>
                    </a:lnTo>
                    <a:lnTo>
                      <a:pt x="2294" y="3885"/>
                    </a:lnTo>
                    <a:lnTo>
                      <a:pt x="2295" y="3854"/>
                    </a:lnTo>
                    <a:lnTo>
                      <a:pt x="2298" y="3822"/>
                    </a:lnTo>
                    <a:lnTo>
                      <a:pt x="2301" y="3788"/>
                    </a:lnTo>
                    <a:lnTo>
                      <a:pt x="2306" y="3756"/>
                    </a:lnTo>
                    <a:lnTo>
                      <a:pt x="2316" y="3690"/>
                    </a:lnTo>
                    <a:lnTo>
                      <a:pt x="2329" y="3621"/>
                    </a:lnTo>
                    <a:lnTo>
                      <a:pt x="2345" y="3553"/>
                    </a:lnTo>
                    <a:lnTo>
                      <a:pt x="2362" y="3483"/>
                    </a:lnTo>
                    <a:lnTo>
                      <a:pt x="2381" y="3413"/>
                    </a:lnTo>
                    <a:lnTo>
                      <a:pt x="2402" y="3343"/>
                    </a:lnTo>
                    <a:lnTo>
                      <a:pt x="2425" y="3273"/>
                    </a:lnTo>
                    <a:lnTo>
                      <a:pt x="2449" y="3202"/>
                    </a:lnTo>
                    <a:lnTo>
                      <a:pt x="2474" y="3134"/>
                    </a:lnTo>
                    <a:lnTo>
                      <a:pt x="2499" y="3065"/>
                    </a:lnTo>
                    <a:lnTo>
                      <a:pt x="2526" y="2998"/>
                    </a:lnTo>
                    <a:lnTo>
                      <a:pt x="2552" y="2931"/>
                    </a:lnTo>
                    <a:lnTo>
                      <a:pt x="2579" y="2867"/>
                    </a:lnTo>
                    <a:lnTo>
                      <a:pt x="2607" y="2804"/>
                    </a:lnTo>
                    <a:lnTo>
                      <a:pt x="2633" y="2743"/>
                    </a:lnTo>
                    <a:lnTo>
                      <a:pt x="2685" y="2631"/>
                    </a:lnTo>
                    <a:lnTo>
                      <a:pt x="2735" y="2528"/>
                    </a:lnTo>
                    <a:lnTo>
                      <a:pt x="2778" y="2439"/>
                    </a:lnTo>
                    <a:lnTo>
                      <a:pt x="2816" y="2366"/>
                    </a:lnTo>
                    <a:lnTo>
                      <a:pt x="2846" y="2312"/>
                    </a:lnTo>
                    <a:lnTo>
                      <a:pt x="2872" y="2262"/>
                    </a:lnTo>
                    <a:lnTo>
                      <a:pt x="2890" y="2228"/>
                    </a:lnTo>
                    <a:lnTo>
                      <a:pt x="2906" y="2193"/>
                    </a:lnTo>
                    <a:lnTo>
                      <a:pt x="2923" y="2157"/>
                    </a:lnTo>
                    <a:lnTo>
                      <a:pt x="2937" y="2122"/>
                    </a:lnTo>
                    <a:lnTo>
                      <a:pt x="2952" y="2085"/>
                    </a:lnTo>
                    <a:lnTo>
                      <a:pt x="2965" y="2049"/>
                    </a:lnTo>
                    <a:lnTo>
                      <a:pt x="2978" y="2012"/>
                    </a:lnTo>
                    <a:lnTo>
                      <a:pt x="2989" y="1975"/>
                    </a:lnTo>
                    <a:lnTo>
                      <a:pt x="3000" y="1937"/>
                    </a:lnTo>
                    <a:lnTo>
                      <a:pt x="3010" y="1900"/>
                    </a:lnTo>
                    <a:lnTo>
                      <a:pt x="3019" y="1862"/>
                    </a:lnTo>
                    <a:lnTo>
                      <a:pt x="3027" y="1823"/>
                    </a:lnTo>
                    <a:lnTo>
                      <a:pt x="3034" y="1785"/>
                    </a:lnTo>
                    <a:lnTo>
                      <a:pt x="3040" y="1746"/>
                    </a:lnTo>
                    <a:lnTo>
                      <a:pt x="3045" y="1707"/>
                    </a:lnTo>
                    <a:lnTo>
                      <a:pt x="3049" y="1667"/>
                    </a:lnTo>
                    <a:lnTo>
                      <a:pt x="3056" y="1527"/>
                    </a:lnTo>
                    <a:lnTo>
                      <a:pt x="3055" y="1489"/>
                    </a:lnTo>
                    <a:lnTo>
                      <a:pt x="3054" y="1452"/>
                    </a:lnTo>
                    <a:lnTo>
                      <a:pt x="3051" y="1413"/>
                    </a:lnTo>
                    <a:lnTo>
                      <a:pt x="3048" y="1376"/>
                    </a:lnTo>
                    <a:lnTo>
                      <a:pt x="3044" y="1338"/>
                    </a:lnTo>
                    <a:lnTo>
                      <a:pt x="3039" y="1301"/>
                    </a:lnTo>
                    <a:lnTo>
                      <a:pt x="3034" y="1264"/>
                    </a:lnTo>
                    <a:lnTo>
                      <a:pt x="3026" y="1227"/>
                    </a:lnTo>
                    <a:lnTo>
                      <a:pt x="3018" y="1191"/>
                    </a:lnTo>
                    <a:lnTo>
                      <a:pt x="3010" y="1154"/>
                    </a:lnTo>
                    <a:lnTo>
                      <a:pt x="3000" y="1118"/>
                    </a:lnTo>
                    <a:lnTo>
                      <a:pt x="2990" y="1082"/>
                    </a:lnTo>
                    <a:lnTo>
                      <a:pt x="2979" y="1047"/>
                    </a:lnTo>
                    <a:lnTo>
                      <a:pt x="2967" y="1012"/>
                    </a:lnTo>
                    <a:lnTo>
                      <a:pt x="2954" y="977"/>
                    </a:lnTo>
                    <a:lnTo>
                      <a:pt x="2941" y="943"/>
                    </a:lnTo>
                    <a:lnTo>
                      <a:pt x="2925" y="909"/>
                    </a:lnTo>
                    <a:lnTo>
                      <a:pt x="2910" y="875"/>
                    </a:lnTo>
                    <a:lnTo>
                      <a:pt x="2894" y="841"/>
                    </a:lnTo>
                    <a:lnTo>
                      <a:pt x="2877" y="808"/>
                    </a:lnTo>
                    <a:lnTo>
                      <a:pt x="2859" y="776"/>
                    </a:lnTo>
                    <a:lnTo>
                      <a:pt x="2840" y="744"/>
                    </a:lnTo>
                    <a:lnTo>
                      <a:pt x="2820" y="712"/>
                    </a:lnTo>
                    <a:lnTo>
                      <a:pt x="2800" y="681"/>
                    </a:lnTo>
                    <a:lnTo>
                      <a:pt x="2779" y="650"/>
                    </a:lnTo>
                    <a:lnTo>
                      <a:pt x="2757" y="619"/>
                    </a:lnTo>
                    <a:lnTo>
                      <a:pt x="2734" y="589"/>
                    </a:lnTo>
                    <a:lnTo>
                      <a:pt x="2711" y="561"/>
                    </a:lnTo>
                    <a:lnTo>
                      <a:pt x="2686" y="531"/>
                    </a:lnTo>
                    <a:lnTo>
                      <a:pt x="2661" y="503"/>
                    </a:lnTo>
                    <a:lnTo>
                      <a:pt x="2635" y="475"/>
                    </a:lnTo>
                    <a:lnTo>
                      <a:pt x="2609" y="448"/>
                    </a:lnTo>
                    <a:close/>
                    <a:moveTo>
                      <a:pt x="2661" y="1641"/>
                    </a:moveTo>
                    <a:lnTo>
                      <a:pt x="2661" y="1641"/>
                    </a:lnTo>
                    <a:lnTo>
                      <a:pt x="2658" y="1669"/>
                    </a:lnTo>
                    <a:lnTo>
                      <a:pt x="2654" y="1697"/>
                    </a:lnTo>
                    <a:lnTo>
                      <a:pt x="2650" y="1725"/>
                    </a:lnTo>
                    <a:lnTo>
                      <a:pt x="2644" y="1753"/>
                    </a:lnTo>
                    <a:lnTo>
                      <a:pt x="2639" y="1781"/>
                    </a:lnTo>
                    <a:lnTo>
                      <a:pt x="2632" y="1809"/>
                    </a:lnTo>
                    <a:lnTo>
                      <a:pt x="2624" y="1837"/>
                    </a:lnTo>
                    <a:lnTo>
                      <a:pt x="2617" y="1863"/>
                    </a:lnTo>
                    <a:lnTo>
                      <a:pt x="2608" y="1891"/>
                    </a:lnTo>
                    <a:lnTo>
                      <a:pt x="2599" y="1918"/>
                    </a:lnTo>
                    <a:lnTo>
                      <a:pt x="2589" y="1945"/>
                    </a:lnTo>
                    <a:lnTo>
                      <a:pt x="2579" y="1972"/>
                    </a:lnTo>
                    <a:lnTo>
                      <a:pt x="2567" y="1998"/>
                    </a:lnTo>
                    <a:lnTo>
                      <a:pt x="2556" y="2025"/>
                    </a:lnTo>
                    <a:lnTo>
                      <a:pt x="2543" y="2051"/>
                    </a:lnTo>
                    <a:lnTo>
                      <a:pt x="2529" y="2078"/>
                    </a:lnTo>
                    <a:lnTo>
                      <a:pt x="2485" y="2158"/>
                    </a:lnTo>
                    <a:lnTo>
                      <a:pt x="2450" y="2227"/>
                    </a:lnTo>
                    <a:lnTo>
                      <a:pt x="2408" y="2311"/>
                    </a:lnTo>
                    <a:lnTo>
                      <a:pt x="2359" y="2409"/>
                    </a:lnTo>
                    <a:lnTo>
                      <a:pt x="2307" y="2519"/>
                    </a:lnTo>
                    <a:lnTo>
                      <a:pt x="2253" y="2641"/>
                    </a:lnTo>
                    <a:lnTo>
                      <a:pt x="2225" y="2705"/>
                    </a:lnTo>
                    <a:lnTo>
                      <a:pt x="2197" y="2771"/>
                    </a:lnTo>
                    <a:lnTo>
                      <a:pt x="2170" y="2838"/>
                    </a:lnTo>
                    <a:lnTo>
                      <a:pt x="2142" y="2908"/>
                    </a:lnTo>
                    <a:lnTo>
                      <a:pt x="2116" y="2979"/>
                    </a:lnTo>
                    <a:lnTo>
                      <a:pt x="2090" y="3051"/>
                    </a:lnTo>
                    <a:lnTo>
                      <a:pt x="2065" y="3124"/>
                    </a:lnTo>
                    <a:lnTo>
                      <a:pt x="2040" y="3198"/>
                    </a:lnTo>
                    <a:lnTo>
                      <a:pt x="2018" y="3272"/>
                    </a:lnTo>
                    <a:lnTo>
                      <a:pt x="1996" y="3346"/>
                    </a:lnTo>
                    <a:lnTo>
                      <a:pt x="1977" y="3420"/>
                    </a:lnTo>
                    <a:lnTo>
                      <a:pt x="1960" y="3494"/>
                    </a:lnTo>
                    <a:lnTo>
                      <a:pt x="1944" y="3568"/>
                    </a:lnTo>
                    <a:lnTo>
                      <a:pt x="1930" y="3641"/>
                    </a:lnTo>
                    <a:lnTo>
                      <a:pt x="1919" y="3714"/>
                    </a:lnTo>
                    <a:lnTo>
                      <a:pt x="1911" y="3785"/>
                    </a:lnTo>
                    <a:lnTo>
                      <a:pt x="1908" y="3820"/>
                    </a:lnTo>
                    <a:lnTo>
                      <a:pt x="1905" y="3856"/>
                    </a:lnTo>
                    <a:lnTo>
                      <a:pt x="1903" y="3890"/>
                    </a:lnTo>
                    <a:lnTo>
                      <a:pt x="1902" y="3924"/>
                    </a:lnTo>
                    <a:lnTo>
                      <a:pt x="1901" y="3939"/>
                    </a:lnTo>
                    <a:lnTo>
                      <a:pt x="1722" y="3939"/>
                    </a:lnTo>
                    <a:lnTo>
                      <a:pt x="1722" y="3230"/>
                    </a:lnTo>
                    <a:lnTo>
                      <a:pt x="1333" y="3230"/>
                    </a:lnTo>
                    <a:lnTo>
                      <a:pt x="1333" y="3939"/>
                    </a:lnTo>
                    <a:lnTo>
                      <a:pt x="1154" y="3939"/>
                    </a:lnTo>
                    <a:lnTo>
                      <a:pt x="1152" y="3924"/>
                    </a:lnTo>
                    <a:lnTo>
                      <a:pt x="1151" y="3873"/>
                    </a:lnTo>
                    <a:lnTo>
                      <a:pt x="1148" y="3820"/>
                    </a:lnTo>
                    <a:lnTo>
                      <a:pt x="1142" y="3767"/>
                    </a:lnTo>
                    <a:lnTo>
                      <a:pt x="1136" y="3714"/>
                    </a:lnTo>
                    <a:lnTo>
                      <a:pt x="1128" y="3659"/>
                    </a:lnTo>
                    <a:lnTo>
                      <a:pt x="1118" y="3604"/>
                    </a:lnTo>
                    <a:lnTo>
                      <a:pt x="1108" y="3547"/>
                    </a:lnTo>
                    <a:lnTo>
                      <a:pt x="1096" y="3491"/>
                    </a:lnTo>
                    <a:lnTo>
                      <a:pt x="1081" y="3434"/>
                    </a:lnTo>
                    <a:lnTo>
                      <a:pt x="1067" y="3377"/>
                    </a:lnTo>
                    <a:lnTo>
                      <a:pt x="1052" y="3319"/>
                    </a:lnTo>
                    <a:lnTo>
                      <a:pt x="1035" y="3261"/>
                    </a:lnTo>
                    <a:lnTo>
                      <a:pt x="1016" y="3203"/>
                    </a:lnTo>
                    <a:lnTo>
                      <a:pt x="997" y="3145"/>
                    </a:lnTo>
                    <a:lnTo>
                      <a:pt x="977" y="3086"/>
                    </a:lnTo>
                    <a:lnTo>
                      <a:pt x="958" y="3029"/>
                    </a:lnTo>
                    <a:lnTo>
                      <a:pt x="937" y="2970"/>
                    </a:lnTo>
                    <a:lnTo>
                      <a:pt x="914" y="2911"/>
                    </a:lnTo>
                    <a:lnTo>
                      <a:pt x="868" y="2796"/>
                    </a:lnTo>
                    <a:lnTo>
                      <a:pt x="820" y="2681"/>
                    </a:lnTo>
                    <a:lnTo>
                      <a:pt x="771" y="2570"/>
                    </a:lnTo>
                    <a:lnTo>
                      <a:pt x="721" y="2459"/>
                    </a:lnTo>
                    <a:lnTo>
                      <a:pt x="669" y="2353"/>
                    </a:lnTo>
                    <a:lnTo>
                      <a:pt x="618" y="2249"/>
                    </a:lnTo>
                    <a:lnTo>
                      <a:pt x="568" y="2150"/>
                    </a:lnTo>
                    <a:lnTo>
                      <a:pt x="567" y="2144"/>
                    </a:lnTo>
                    <a:lnTo>
                      <a:pt x="530" y="2075"/>
                    </a:lnTo>
                    <a:lnTo>
                      <a:pt x="515" y="2050"/>
                    </a:lnTo>
                    <a:lnTo>
                      <a:pt x="503" y="2024"/>
                    </a:lnTo>
                    <a:lnTo>
                      <a:pt x="491" y="1998"/>
                    </a:lnTo>
                    <a:lnTo>
                      <a:pt x="479" y="1972"/>
                    </a:lnTo>
                    <a:lnTo>
                      <a:pt x="468" y="1945"/>
                    </a:lnTo>
                    <a:lnTo>
                      <a:pt x="458" y="1918"/>
                    </a:lnTo>
                    <a:lnTo>
                      <a:pt x="449" y="1892"/>
                    </a:lnTo>
                    <a:lnTo>
                      <a:pt x="440" y="1864"/>
                    </a:lnTo>
                    <a:lnTo>
                      <a:pt x="431" y="1838"/>
                    </a:lnTo>
                    <a:lnTo>
                      <a:pt x="424" y="1810"/>
                    </a:lnTo>
                    <a:lnTo>
                      <a:pt x="418" y="1782"/>
                    </a:lnTo>
                    <a:lnTo>
                      <a:pt x="411" y="1754"/>
                    </a:lnTo>
                    <a:lnTo>
                      <a:pt x="406" y="1726"/>
                    </a:lnTo>
                    <a:lnTo>
                      <a:pt x="401" y="1697"/>
                    </a:lnTo>
                    <a:lnTo>
                      <a:pt x="398" y="1670"/>
                    </a:lnTo>
                    <a:lnTo>
                      <a:pt x="395" y="1641"/>
                    </a:lnTo>
                    <a:lnTo>
                      <a:pt x="389" y="1519"/>
                    </a:lnTo>
                    <a:lnTo>
                      <a:pt x="389" y="1492"/>
                    </a:lnTo>
                    <a:lnTo>
                      <a:pt x="390" y="1463"/>
                    </a:lnTo>
                    <a:lnTo>
                      <a:pt x="392" y="1435"/>
                    </a:lnTo>
                    <a:lnTo>
                      <a:pt x="395" y="1408"/>
                    </a:lnTo>
                    <a:lnTo>
                      <a:pt x="398" y="1380"/>
                    </a:lnTo>
                    <a:lnTo>
                      <a:pt x="402" y="1352"/>
                    </a:lnTo>
                    <a:lnTo>
                      <a:pt x="407" y="1325"/>
                    </a:lnTo>
                    <a:lnTo>
                      <a:pt x="412" y="1298"/>
                    </a:lnTo>
                    <a:lnTo>
                      <a:pt x="418" y="1270"/>
                    </a:lnTo>
                    <a:lnTo>
                      <a:pt x="424" y="1244"/>
                    </a:lnTo>
                    <a:lnTo>
                      <a:pt x="431" y="1217"/>
                    </a:lnTo>
                    <a:lnTo>
                      <a:pt x="439" y="1191"/>
                    </a:lnTo>
                    <a:lnTo>
                      <a:pt x="448" y="1165"/>
                    </a:lnTo>
                    <a:lnTo>
                      <a:pt x="457" y="1139"/>
                    </a:lnTo>
                    <a:lnTo>
                      <a:pt x="466" y="1113"/>
                    </a:lnTo>
                    <a:lnTo>
                      <a:pt x="476" y="1088"/>
                    </a:lnTo>
                    <a:lnTo>
                      <a:pt x="487" y="1063"/>
                    </a:lnTo>
                    <a:lnTo>
                      <a:pt x="499" y="1038"/>
                    </a:lnTo>
                    <a:lnTo>
                      <a:pt x="511" y="1013"/>
                    </a:lnTo>
                    <a:lnTo>
                      <a:pt x="524" y="989"/>
                    </a:lnTo>
                    <a:lnTo>
                      <a:pt x="537" y="965"/>
                    </a:lnTo>
                    <a:lnTo>
                      <a:pt x="551" y="941"/>
                    </a:lnTo>
                    <a:lnTo>
                      <a:pt x="565" y="918"/>
                    </a:lnTo>
                    <a:lnTo>
                      <a:pt x="580" y="895"/>
                    </a:lnTo>
                    <a:lnTo>
                      <a:pt x="596" y="871"/>
                    </a:lnTo>
                    <a:lnTo>
                      <a:pt x="612" y="849"/>
                    </a:lnTo>
                    <a:lnTo>
                      <a:pt x="629" y="827"/>
                    </a:lnTo>
                    <a:lnTo>
                      <a:pt x="647" y="806"/>
                    </a:lnTo>
                    <a:lnTo>
                      <a:pt x="664" y="784"/>
                    </a:lnTo>
                    <a:lnTo>
                      <a:pt x="683" y="763"/>
                    </a:lnTo>
                    <a:lnTo>
                      <a:pt x="702" y="743"/>
                    </a:lnTo>
                    <a:lnTo>
                      <a:pt x="722" y="723"/>
                    </a:lnTo>
                    <a:lnTo>
                      <a:pt x="743" y="703"/>
                    </a:lnTo>
                    <a:lnTo>
                      <a:pt x="764" y="683"/>
                    </a:lnTo>
                    <a:lnTo>
                      <a:pt x="785" y="665"/>
                    </a:lnTo>
                    <a:lnTo>
                      <a:pt x="806" y="647"/>
                    </a:lnTo>
                    <a:lnTo>
                      <a:pt x="828" y="629"/>
                    </a:lnTo>
                    <a:lnTo>
                      <a:pt x="850" y="611"/>
                    </a:lnTo>
                    <a:lnTo>
                      <a:pt x="874" y="596"/>
                    </a:lnTo>
                    <a:lnTo>
                      <a:pt x="896" y="579"/>
                    </a:lnTo>
                    <a:lnTo>
                      <a:pt x="920" y="565"/>
                    </a:lnTo>
                    <a:lnTo>
                      <a:pt x="943" y="550"/>
                    </a:lnTo>
                    <a:lnTo>
                      <a:pt x="968" y="536"/>
                    </a:lnTo>
                    <a:lnTo>
                      <a:pt x="992" y="523"/>
                    </a:lnTo>
                    <a:lnTo>
                      <a:pt x="1016" y="510"/>
                    </a:lnTo>
                    <a:lnTo>
                      <a:pt x="1041" y="498"/>
                    </a:lnTo>
                    <a:lnTo>
                      <a:pt x="1066" y="486"/>
                    </a:lnTo>
                    <a:lnTo>
                      <a:pt x="1091" y="475"/>
                    </a:lnTo>
                    <a:lnTo>
                      <a:pt x="1117" y="464"/>
                    </a:lnTo>
                    <a:lnTo>
                      <a:pt x="1143" y="456"/>
                    </a:lnTo>
                    <a:lnTo>
                      <a:pt x="1170" y="446"/>
                    </a:lnTo>
                    <a:lnTo>
                      <a:pt x="1195" y="438"/>
                    </a:lnTo>
                    <a:lnTo>
                      <a:pt x="1223" y="430"/>
                    </a:lnTo>
                    <a:lnTo>
                      <a:pt x="1250" y="423"/>
                    </a:lnTo>
                    <a:lnTo>
                      <a:pt x="1276" y="417"/>
                    </a:lnTo>
                    <a:lnTo>
                      <a:pt x="1304" y="411"/>
                    </a:lnTo>
                    <a:lnTo>
                      <a:pt x="1331" y="406"/>
                    </a:lnTo>
                    <a:lnTo>
                      <a:pt x="1359" y="401"/>
                    </a:lnTo>
                    <a:lnTo>
                      <a:pt x="1387" y="398"/>
                    </a:lnTo>
                    <a:lnTo>
                      <a:pt x="1414" y="395"/>
                    </a:lnTo>
                    <a:lnTo>
                      <a:pt x="1443" y="392"/>
                    </a:lnTo>
                    <a:lnTo>
                      <a:pt x="1471" y="390"/>
                    </a:lnTo>
                    <a:lnTo>
                      <a:pt x="1500" y="389"/>
                    </a:lnTo>
                    <a:lnTo>
                      <a:pt x="1527" y="389"/>
                    </a:lnTo>
                    <a:lnTo>
                      <a:pt x="1569" y="389"/>
                    </a:lnTo>
                    <a:lnTo>
                      <a:pt x="1610" y="391"/>
                    </a:lnTo>
                    <a:lnTo>
                      <a:pt x="1651" y="396"/>
                    </a:lnTo>
                    <a:lnTo>
                      <a:pt x="1691" y="400"/>
                    </a:lnTo>
                    <a:lnTo>
                      <a:pt x="1732" y="407"/>
                    </a:lnTo>
                    <a:lnTo>
                      <a:pt x="1771" y="415"/>
                    </a:lnTo>
                    <a:lnTo>
                      <a:pt x="1810" y="423"/>
                    </a:lnTo>
                    <a:lnTo>
                      <a:pt x="1849" y="435"/>
                    </a:lnTo>
                    <a:lnTo>
                      <a:pt x="1882" y="444"/>
                    </a:lnTo>
                    <a:lnTo>
                      <a:pt x="1917" y="457"/>
                    </a:lnTo>
                    <a:lnTo>
                      <a:pt x="1950" y="470"/>
                    </a:lnTo>
                    <a:lnTo>
                      <a:pt x="1983" y="483"/>
                    </a:lnTo>
                    <a:lnTo>
                      <a:pt x="2015" y="498"/>
                    </a:lnTo>
                    <a:lnTo>
                      <a:pt x="2047" y="514"/>
                    </a:lnTo>
                    <a:lnTo>
                      <a:pt x="2078" y="531"/>
                    </a:lnTo>
                    <a:lnTo>
                      <a:pt x="2109" y="548"/>
                    </a:lnTo>
                    <a:lnTo>
                      <a:pt x="2139" y="567"/>
                    </a:lnTo>
                    <a:lnTo>
                      <a:pt x="2169" y="586"/>
                    </a:lnTo>
                    <a:lnTo>
                      <a:pt x="2197" y="607"/>
                    </a:lnTo>
                    <a:lnTo>
                      <a:pt x="2226" y="628"/>
                    </a:lnTo>
                    <a:lnTo>
                      <a:pt x="2254" y="650"/>
                    </a:lnTo>
                    <a:lnTo>
                      <a:pt x="2281" y="673"/>
                    </a:lnTo>
                    <a:lnTo>
                      <a:pt x="2308" y="698"/>
                    </a:lnTo>
                    <a:lnTo>
                      <a:pt x="2333" y="723"/>
                    </a:lnTo>
                    <a:lnTo>
                      <a:pt x="2353" y="743"/>
                    </a:lnTo>
                    <a:lnTo>
                      <a:pt x="2372" y="763"/>
                    </a:lnTo>
                    <a:lnTo>
                      <a:pt x="2391" y="784"/>
                    </a:lnTo>
                    <a:lnTo>
                      <a:pt x="2409" y="806"/>
                    </a:lnTo>
                    <a:lnTo>
                      <a:pt x="2426" y="827"/>
                    </a:lnTo>
                    <a:lnTo>
                      <a:pt x="2443" y="849"/>
                    </a:lnTo>
                    <a:lnTo>
                      <a:pt x="2460" y="872"/>
                    </a:lnTo>
                    <a:lnTo>
                      <a:pt x="2475" y="895"/>
                    </a:lnTo>
                    <a:lnTo>
                      <a:pt x="2489" y="918"/>
                    </a:lnTo>
                    <a:lnTo>
                      <a:pt x="2505" y="941"/>
                    </a:lnTo>
                    <a:lnTo>
                      <a:pt x="2518" y="965"/>
                    </a:lnTo>
                    <a:lnTo>
                      <a:pt x="2531" y="989"/>
                    </a:lnTo>
                    <a:lnTo>
                      <a:pt x="2545" y="1013"/>
                    </a:lnTo>
                    <a:lnTo>
                      <a:pt x="2557" y="1038"/>
                    </a:lnTo>
                    <a:lnTo>
                      <a:pt x="2568" y="1063"/>
                    </a:lnTo>
                    <a:lnTo>
                      <a:pt x="2579" y="1088"/>
                    </a:lnTo>
                    <a:lnTo>
                      <a:pt x="2589" y="1113"/>
                    </a:lnTo>
                    <a:lnTo>
                      <a:pt x="2599" y="1139"/>
                    </a:lnTo>
                    <a:lnTo>
                      <a:pt x="2608" y="1164"/>
                    </a:lnTo>
                    <a:lnTo>
                      <a:pt x="2617" y="1191"/>
                    </a:lnTo>
                    <a:lnTo>
                      <a:pt x="2624" y="1217"/>
                    </a:lnTo>
                    <a:lnTo>
                      <a:pt x="2631" y="1244"/>
                    </a:lnTo>
                    <a:lnTo>
                      <a:pt x="2638" y="1270"/>
                    </a:lnTo>
                    <a:lnTo>
                      <a:pt x="2643" y="1297"/>
                    </a:lnTo>
                    <a:lnTo>
                      <a:pt x="2649" y="1325"/>
                    </a:lnTo>
                    <a:lnTo>
                      <a:pt x="2653" y="1352"/>
                    </a:lnTo>
                    <a:lnTo>
                      <a:pt x="2658" y="1379"/>
                    </a:lnTo>
                    <a:lnTo>
                      <a:pt x="2660" y="1406"/>
                    </a:lnTo>
                    <a:lnTo>
                      <a:pt x="2663" y="1435"/>
                    </a:lnTo>
                    <a:lnTo>
                      <a:pt x="2664" y="1463"/>
                    </a:lnTo>
                    <a:lnTo>
                      <a:pt x="2666" y="1491"/>
                    </a:lnTo>
                    <a:lnTo>
                      <a:pt x="2666" y="1519"/>
                    </a:lnTo>
                    <a:lnTo>
                      <a:pt x="2661" y="1641"/>
                    </a:lnTo>
                    <a:close/>
                    <a:moveTo>
                      <a:pt x="907" y="4981"/>
                    </a:moveTo>
                    <a:lnTo>
                      <a:pt x="2149" y="4981"/>
                    </a:lnTo>
                    <a:lnTo>
                      <a:pt x="2149" y="4592"/>
                    </a:lnTo>
                    <a:lnTo>
                      <a:pt x="907" y="4592"/>
                    </a:lnTo>
                    <a:lnTo>
                      <a:pt x="907" y="4981"/>
                    </a:lnTo>
                    <a:close/>
                    <a:moveTo>
                      <a:pt x="1177" y="5429"/>
                    </a:moveTo>
                    <a:lnTo>
                      <a:pt x="1879" y="5429"/>
                    </a:lnTo>
                    <a:lnTo>
                      <a:pt x="1879" y="5209"/>
                    </a:lnTo>
                    <a:lnTo>
                      <a:pt x="1177" y="5209"/>
                    </a:lnTo>
                    <a:lnTo>
                      <a:pt x="1177" y="54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9" name="TextBox 13"/>
            <p:cNvSpPr txBox="1"/>
            <p:nvPr/>
          </p:nvSpPr>
          <p:spPr>
            <a:xfrm>
              <a:off x="9602" y="2223"/>
              <a:ext cx="2895" cy="33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260">
                <a:spcBef>
                  <a:spcPct val="20000"/>
                </a:spcBef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算法的几个鲁棒性：</a:t>
              </a:r>
              <a:endParaRPr lang="zh-CN" altLang="en-US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13"/>
            <p:cNvSpPr txBox="1"/>
            <p:nvPr/>
          </p:nvSpPr>
          <p:spPr>
            <a:xfrm>
              <a:off x="1810" y="2229"/>
              <a:ext cx="3001" cy="33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260">
                <a:spcBef>
                  <a:spcPct val="20000"/>
                </a:spcBef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算法运行所依赖的假设</a:t>
              </a:r>
              <a:endParaRPr lang="zh-CN" altLang="en-US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43000" y="2056130"/>
            <a:ext cx="390588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00000"/>
              </a:lnSpc>
            </a:pPr>
            <a:r>
              <a:rPr lang="en-US" altLang="zh-CN"/>
              <a:t>1. 索书标签的边框的颜色都是一样的</a:t>
            </a:r>
            <a:endParaRPr lang="en-US" altLang="zh-CN"/>
          </a:p>
          <a:p>
            <a:pPr fontAlgn="auto">
              <a:lnSpc>
                <a:spcPct val="100000"/>
              </a:lnSpc>
            </a:pPr>
            <a:endParaRPr lang="en-US" altLang="zh-CN"/>
          </a:p>
          <a:p>
            <a:pPr fontAlgn="auto">
              <a:lnSpc>
                <a:spcPct val="100000"/>
              </a:lnSpc>
            </a:pPr>
            <a:r>
              <a:rPr lang="en-US" altLang="zh-CN"/>
              <a:t>2. 索书标签在书脊上贴的高度一致，最起码在拍摄中不要偏差太远</a:t>
            </a:r>
            <a:endParaRPr lang="en-US" altLang="zh-CN"/>
          </a:p>
          <a:p>
            <a:pPr fontAlgn="auto">
              <a:lnSpc>
                <a:spcPct val="100000"/>
              </a:lnSpc>
            </a:pPr>
            <a:endParaRPr lang="en-US" altLang="zh-CN"/>
          </a:p>
          <a:p>
            <a:pPr fontAlgn="auto">
              <a:lnSpc>
                <a:spcPct val="100000"/>
              </a:lnSpc>
            </a:pPr>
            <a:r>
              <a:rPr lang="en-US" altLang="zh-CN"/>
              <a:t>3. 图书的数目不能太少，图书摆放相对整齐</a:t>
            </a:r>
            <a:endParaRPr lang="en-US" altLang="zh-CN"/>
          </a:p>
          <a:p>
            <a:pPr fontAlgn="auto">
              <a:lnSpc>
                <a:spcPct val="100000"/>
              </a:lnSpc>
            </a:pPr>
            <a:endParaRPr lang="en-US" altLang="zh-CN"/>
          </a:p>
          <a:p>
            <a:pPr fontAlgn="auto">
              <a:lnSpc>
                <a:spcPct val="100000"/>
              </a:lnSpc>
            </a:pPr>
            <a:r>
              <a:rPr lang="en-US" altLang="zh-CN"/>
              <a:t>4. 拍摄现场的光源不要太极端(非单色光源)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134100" y="2191385"/>
            <a:ext cx="253936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/>
            <a:r>
              <a:rPr lang="en-US" altLang="zh-CN"/>
              <a:t>1. 对噪声不敏感</a:t>
            </a:r>
            <a:endParaRPr lang="en-US" altLang="zh-CN"/>
          </a:p>
          <a:p>
            <a:pPr fontAlgn="auto"/>
            <a:endParaRPr lang="en-US" altLang="zh-CN"/>
          </a:p>
          <a:p>
            <a:pPr fontAlgn="auto"/>
            <a:r>
              <a:rPr lang="en-US" altLang="zh-CN"/>
              <a:t>2. 对于图书的花纹不敏感</a:t>
            </a:r>
            <a:endParaRPr lang="en-US" altLang="zh-CN"/>
          </a:p>
          <a:p>
            <a:pPr fontAlgn="auto"/>
            <a:endParaRPr lang="en-US" altLang="zh-CN"/>
          </a:p>
          <a:p>
            <a:pPr fontAlgn="auto"/>
            <a:r>
              <a:rPr lang="en-US" altLang="zh-CN"/>
              <a:t>3. 拍摄角度无要求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具体实现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37222" y="218835"/>
            <a:ext cx="226171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思路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8" name="组合 27"/>
          <p:cNvGrpSpPr/>
          <p:nvPr/>
        </p:nvGrpSpPr>
        <p:grpSpPr>
          <a:xfrm>
            <a:off x="1131294" y="1787856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/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任意多边形 15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29"/>
          <p:cNvGrpSpPr/>
          <p:nvPr/>
        </p:nvGrpSpPr>
        <p:grpSpPr>
          <a:xfrm>
            <a:off x="4763490" y="1787856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/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任意多边形 19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28"/>
          <p:cNvGrpSpPr/>
          <p:nvPr/>
        </p:nvGrpSpPr>
        <p:grpSpPr>
          <a:xfrm>
            <a:off x="2946797" y="1787856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/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任意多边形 17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0" name="组合 30"/>
          <p:cNvGrpSpPr/>
          <p:nvPr/>
        </p:nvGrpSpPr>
        <p:grpSpPr>
          <a:xfrm>
            <a:off x="6580184" y="1787856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任意多边形 21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52282" tIns="152282" rIns="152282" bIns="1522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1451672" y="2707683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色彩过滤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4979041" y="2707683"/>
            <a:ext cx="127823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DBSCAN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聚类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4" name="TextBox 1210"/>
          <p:cNvSpPr/>
          <p:nvPr/>
        </p:nvSpPr>
        <p:spPr>
          <a:xfrm>
            <a:off x="7126387" y="2729577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线性检测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210"/>
          <p:cNvSpPr/>
          <p:nvPr/>
        </p:nvSpPr>
        <p:spPr>
          <a:xfrm>
            <a:off x="3408550" y="2707583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角点检测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色彩过滤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210"/>
          <p:cNvSpPr/>
          <p:nvPr/>
        </p:nvSpPr>
        <p:spPr>
          <a:xfrm>
            <a:off x="709073" y="787810"/>
            <a:ext cx="8038098" cy="500137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dirty="0"/>
              <a:t>色彩过滤的规则： **红色大于绿色，蓝色大于绿色，红</a:t>
            </a:r>
            <a:r>
              <a:rPr lang="en-US" altLang="zh-CN" dirty="0"/>
              <a:t>-</a:t>
            </a:r>
            <a:r>
              <a:rPr lang="zh-CN" altLang="en-US" dirty="0"/>
              <a:t>蓝 </a:t>
            </a:r>
            <a:r>
              <a:rPr lang="en-US" altLang="zh-CN" dirty="0"/>
              <a:t>&lt;15 **</a:t>
            </a:r>
            <a:endParaRPr lang="en-US" altLang="zh-CN" dirty="0"/>
          </a:p>
          <a:p>
            <a:r>
              <a:rPr lang="zh-CN" altLang="en-US" dirty="0"/>
              <a:t>上面的规则是采样了各个边框的色彩总结的到的规则，当需要应用到不同色彩的边框时需要重新总结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442845"/>
            <a:ext cx="4449445" cy="996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20" y="1439545"/>
            <a:ext cx="4288155" cy="321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色彩过滤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210"/>
          <p:cNvSpPr/>
          <p:nvPr/>
        </p:nvSpPr>
        <p:spPr>
          <a:xfrm>
            <a:off x="709073" y="787810"/>
            <a:ext cx="8038098" cy="500137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dirty="0"/>
              <a:t>色彩过滤的规则： **红色大于绿色，蓝色大于绿色，红</a:t>
            </a:r>
            <a:r>
              <a:rPr lang="en-US" altLang="zh-CN" dirty="0"/>
              <a:t>-</a:t>
            </a:r>
            <a:r>
              <a:rPr lang="zh-CN" altLang="en-US" dirty="0"/>
              <a:t>蓝 </a:t>
            </a:r>
            <a:r>
              <a:rPr lang="en-US" altLang="zh-CN" dirty="0"/>
              <a:t>&lt;15 **</a:t>
            </a:r>
            <a:endParaRPr lang="en-US" altLang="zh-CN" dirty="0"/>
          </a:p>
          <a:p>
            <a:r>
              <a:rPr lang="zh-CN" altLang="en-US" dirty="0"/>
              <a:t>上面的规则是采样了各个边框的色彩总结的到的规则，当需要应用到不同色彩的边框时需要重新总结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0" y="1288415"/>
            <a:ext cx="4709795" cy="37680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9073" y="2026986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-apple-system"/>
              </a:rPr>
              <a:t>色彩过滤的效果</a:t>
            </a:r>
            <a:endParaRPr lang="zh-CN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9073" y="2542773"/>
            <a:ext cx="27004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-apple-system"/>
              </a:rPr>
              <a:t>成功被选择的像素点被标为蓝色，从图中可以看到有相当多的噪声，但不用担心，在下一个处理阶段将排除大量的噪声点。</a:t>
            </a:r>
            <a:endParaRPr lang="zh-CN" altLang="en-US" dirty="0">
              <a:solidFill>
                <a:schemeClr val="tx1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角点检测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0" y="1257300"/>
            <a:ext cx="4015740" cy="2286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11800" y="640715"/>
            <a:ext cx="3187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Moravec角点检测算子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11800" y="1033145"/>
            <a:ext cx="345440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/>
            <a:r>
              <a:rPr lang="zh-CN" altLang="en-US"/>
              <a:t>Moravec角点检测算子的思想其实特别简单，在图像上取一个W*W的“滑动窗口”，不断的移动这个窗口并检测窗口中的像素变化情况E。像素变化情况E可简单分为以下三种：①如果在窗口中的图像是平坦的，那么E的变化不大。②如果在窗口中的图像是一条边，那么在沿这条边滑动时E变化不大，而在沿垂直于这条边的方向滑动窗口时，E的变化会很大。 ③ 如果在窗口中的图像是一个角点时，窗口沿任何方向移动E的值都会发生很大变化。Moravec算子对四个方向进行加权求和来确定变化的大小，设定阈值，来确定到底是边还是角点。</a:t>
            </a:r>
            <a:endParaRPr lang="zh-CN" altLang="en-US"/>
          </a:p>
          <a:p>
            <a:pPr fontAlgn="auto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8800" y="4311650"/>
            <a:ext cx="4991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Harris角点检测算子实质上就是对Moravec算子的改良和优化。</a:t>
            </a:r>
            <a:endParaRPr lang="zh-CN" altLang="en-US"/>
          </a:p>
          <a:p>
            <a:r>
              <a:rPr lang="zh-CN" altLang="en-US"/>
              <a:t>微分的思想</a:t>
            </a:r>
            <a:r>
              <a:rPr lang="en-US" altLang="zh-CN"/>
              <a:t>+</a:t>
            </a:r>
            <a:r>
              <a:rPr lang="zh-CN" altLang="en-US"/>
              <a:t>一个较为平滑的窗口——高斯函数。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角点检测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3"/>
          <p:cNvSpPr txBox="1"/>
          <p:nvPr/>
        </p:nvSpPr>
        <p:spPr>
          <a:xfrm>
            <a:off x="774990" y="812551"/>
            <a:ext cx="6711900" cy="43053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OpenCV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里的角点检测算法，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以下是的角点检测结果是蓝绿红三个通道角点检测后合成的结果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245" y="2075815"/>
            <a:ext cx="6433820" cy="913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角点检测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3"/>
          <p:cNvSpPr txBox="1"/>
          <p:nvPr/>
        </p:nvSpPr>
        <p:spPr>
          <a:xfrm>
            <a:off x="774990" y="749051"/>
            <a:ext cx="6711900" cy="43053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OpenCV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里的角点检测算法，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以下是的角点检测结果是蓝绿红三个通道角点检测后合成的结果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221105"/>
            <a:ext cx="4450715" cy="3686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6119" y="2696263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概述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15686" y="326270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角点检测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+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色彩过滤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3"/>
          <p:cNvSpPr txBox="1"/>
          <p:nvPr/>
        </p:nvSpPr>
        <p:spPr>
          <a:xfrm>
            <a:off x="774906" y="802865"/>
            <a:ext cx="5770485" cy="2152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dirty="0"/>
              <a:t>将角点检测得到的像素点和色彩过滤后的像素点做交运算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45" y="1089660"/>
            <a:ext cx="4725670" cy="37807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5645" y="2395855"/>
            <a:ext cx="2075180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相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当多的噪声点已经被去除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并且索书标签的信息也没有丢失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422400"/>
            <a:ext cx="2439035" cy="588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685841" y="326270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角点检测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+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色彩过滤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85800" y="1737360"/>
            <a:ext cx="333883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因为噪声点已经比较少了，为了更直观的观察噪声点的数目。</a:t>
            </a:r>
            <a:endParaRPr lang="zh-CN" altLang="en-US" dirty="0"/>
          </a:p>
          <a:p>
            <a:r>
              <a:rPr lang="zh-CN" altLang="en-US" dirty="0"/>
              <a:t>这张图可以更加直观的看到相关的信息以及噪声情况。可以看到噪声点的数目还是相当多的。</a:t>
            </a:r>
            <a:endParaRPr lang="zh-CN" altLang="en-US" dirty="0"/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在下一个</a:t>
            </a:r>
            <a:r>
              <a:rPr lang="en-US" altLang="zh-CN" dirty="0">
                <a:sym typeface="+mn-ea"/>
              </a:rPr>
              <a:t>DBSCAN</a:t>
            </a:r>
            <a:r>
              <a:rPr lang="zh-CN" altLang="en-US" dirty="0">
                <a:sym typeface="+mn-ea"/>
              </a:rPr>
              <a:t>聚类处理过程当中将会进一步将噪声点去除。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86" y="1101150"/>
            <a:ext cx="4765614" cy="381249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177925"/>
            <a:ext cx="2724150" cy="47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522811" y="250960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DBSCAN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聚类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3"/>
          <p:cNvSpPr txBox="1"/>
          <p:nvPr/>
        </p:nvSpPr>
        <p:spPr>
          <a:xfrm>
            <a:off x="1342070" y="4552706"/>
            <a:ext cx="6460705" cy="43053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dirty="0"/>
              <a:t>继续观察此图发现，我们需要的像素点都比较聚集，通过参考各种聚类算法，可以发现</a:t>
            </a:r>
            <a:r>
              <a:rPr lang="en-US" altLang="zh-CN" dirty="0"/>
              <a:t>DBSCAN</a:t>
            </a:r>
            <a:r>
              <a:rPr lang="zh-CN" altLang="en-US" dirty="0"/>
              <a:t>聚类非常适合用于筛选目标点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20" y="657225"/>
            <a:ext cx="4649470" cy="371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DBSCAN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聚类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简介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3"/>
          <p:cNvSpPr txBox="1"/>
          <p:nvPr/>
        </p:nvSpPr>
        <p:spPr>
          <a:xfrm>
            <a:off x="774478" y="1048256"/>
            <a:ext cx="6236977" cy="323151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DBSCAN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（具有噪声的基于密度的聚类方法）是一种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基于密度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空间聚类算法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该算法将具有足够密度的区域划分为簇，并在具有噪声的空间数据库中发现任意形状的簇，它将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簇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定义为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密度相连的点的最大集合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该算法利用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基于密度的聚类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的概念，即要求聚类空间中的一定区域内所包含对象（点或其他空间对象）的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数目不小于某一给定阈值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DBSCAN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算法的显著优点是聚类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速度快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且能够有效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处理噪声点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和发现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任意形状的空间聚类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。该算法的目的在于</a:t>
            </a:r>
            <a:r>
              <a:rPr lang="zh-CN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过滤低密度区域，发现稠密度样本点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跟传统的基于层次的聚类和划分聚类的凸形聚类簇不同，该算法可以发现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任意形状的聚类簇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，与传统的算法相比它有如下优点：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K-MEANS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比较起来，不需要输入要划分的聚类个数；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）聚类簇的形状没有偏倚；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）可以在需要时输入过滤噪声的参数；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DBSCAN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聚类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简介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3"/>
          <p:cNvSpPr txBox="1"/>
          <p:nvPr/>
        </p:nvSpPr>
        <p:spPr>
          <a:xfrm>
            <a:off x="774823" y="836786"/>
            <a:ext cx="6858283" cy="1508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系统在众多样本点中随机选中一个，围绕这个被选中的样本点画一个圆，规定这个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圆的半径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以及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圆内最少包含的样本点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果在指定半径内有足够多的样本点，那么这个圆圈的圆心就转移到圆内部其他样本点上，继续去圈附近其它的样本点，类似传销一样，继续去发展下线。等到这个滚来滚去的圈发现所圈住的样本点数量少于预先指定的值，就停止了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称最开始那个点为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核心点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，停下来的那个点为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边界点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，没有被圆滚到的那个点为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离群点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27" y="2426717"/>
            <a:ext cx="5499401" cy="2549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3546258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DBSCAN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算法迭代可视化展示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3"/>
          <p:cNvSpPr txBox="1"/>
          <p:nvPr/>
        </p:nvSpPr>
        <p:spPr>
          <a:xfrm>
            <a:off x="783146" y="67337"/>
            <a:ext cx="6621816" cy="21544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hlinkClick r:id="rId1"/>
              </a:rPr>
              <a:t>https://www.naftaliharris.com/blog/visualizing-dbscan-clustering/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2" y="1371870"/>
            <a:ext cx="2533445" cy="17328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62" y="1436617"/>
            <a:ext cx="1911239" cy="18420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773" y="1371870"/>
            <a:ext cx="2017304" cy="19068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01" y="416046"/>
            <a:ext cx="2842699" cy="12740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6186" y="467606"/>
            <a:ext cx="2468016" cy="977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13" y="3377771"/>
            <a:ext cx="1696139" cy="16156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6881" y="3343458"/>
            <a:ext cx="2137173" cy="1718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4054" y="3278711"/>
            <a:ext cx="1777569" cy="18664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5293" y="3143381"/>
            <a:ext cx="3097620" cy="1932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522811" y="250960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第一阶段聚类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3"/>
          <p:cNvSpPr txBox="1"/>
          <p:nvPr/>
        </p:nvSpPr>
        <p:spPr>
          <a:xfrm>
            <a:off x="522746" y="903925"/>
            <a:ext cx="6460705" cy="2457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DBSCAN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聚类之后，删除离群点得到以下结果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1684" y="2540176"/>
            <a:ext cx="3395709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从图中可以看到，除了靠近识别目标的噪音，其他噪音都已经被删除。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同时可以发现，需要识别目标像素接近一条直线（算法要求的一个假设，各个索引标签所在的高度要接近一致）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我们为了匹配这条直线设计了一个算法，为了简化计算，先将连续的像素块合并为一个点。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65" y="51639"/>
            <a:ext cx="2498639" cy="19989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" y="589915"/>
            <a:ext cx="4136390" cy="27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" y="1396365"/>
            <a:ext cx="6331585" cy="1014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0" y="2117090"/>
            <a:ext cx="3792855" cy="3034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522811" y="250960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第二阶段聚类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3"/>
          <p:cNvSpPr txBox="1"/>
          <p:nvPr/>
        </p:nvSpPr>
        <p:spPr>
          <a:xfrm>
            <a:off x="577689" y="710466"/>
            <a:ext cx="7499395" cy="492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调整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DBSCAN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eps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参数，得到数个聚类好的分类，通过该类中所有点的坐标求平均值得到该类点集的代表点。这些代表点在图像上如图所示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2564" y="3829845"/>
            <a:ext cx="30927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在当前的例子中，总共有</a:t>
            </a:r>
            <a:r>
              <a:rPr lang="en-US" altLang="zh-CN" dirty="0"/>
              <a:t>81</a:t>
            </a:r>
            <a:r>
              <a:rPr lang="zh-CN" altLang="en-US" dirty="0"/>
              <a:t>个点。通过下面的线性检测，将非</a:t>
            </a:r>
            <a:r>
              <a:rPr lang="en-US" altLang="zh-CN" dirty="0"/>
              <a:t>'</a:t>
            </a:r>
            <a:r>
              <a:rPr lang="zh-CN" altLang="en-US" dirty="0"/>
              <a:t>直线</a:t>
            </a:r>
            <a:r>
              <a:rPr lang="en-US" altLang="zh-CN" dirty="0"/>
              <a:t>'</a:t>
            </a:r>
            <a:r>
              <a:rPr lang="zh-CN" altLang="en-US" dirty="0"/>
              <a:t>上点排除掉后，得到整个算法的运行结果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70"/>
          <a:stretch>
            <a:fillRect/>
          </a:stretch>
        </p:blipFill>
        <p:spPr>
          <a:xfrm>
            <a:off x="4223295" y="2029535"/>
            <a:ext cx="4953090" cy="29968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1267460"/>
            <a:ext cx="5400040" cy="2136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线性检测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3"/>
          <p:cNvSpPr txBox="1"/>
          <p:nvPr/>
        </p:nvSpPr>
        <p:spPr>
          <a:xfrm>
            <a:off x="774478" y="1048256"/>
            <a:ext cx="6236977" cy="258508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dirty="0"/>
              <a:t>从上面的小结中，可以看到，算法需要的点几乎在一条直线上。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为了得到这些点，总结出以下特征：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目标点之间的距离较近</a:t>
            </a:r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目标直线上的点数目最多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两个是直线的约束条件：</a:t>
            </a:r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直线中的任意点与直线上其他任意点所产生的倾角，与直线的倾角差距不大</a:t>
            </a:r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直线中有存在两个相邻点的倾角可以代表整个直线的倾角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实现步骤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210"/>
          <p:cNvSpPr/>
          <p:nvPr/>
        </p:nvSpPr>
        <p:spPr>
          <a:xfrm>
            <a:off x="774478" y="792252"/>
            <a:ext cx="7342395" cy="715581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dirty="0"/>
              <a:t>简单的说就是：</a:t>
            </a:r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找到两个相邻点，并计算其所代表直线的角度。</a:t>
            </a:r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从这两个相邻点的临近点中找到可以加入这条直线的点，并在加入后满足之前的约束条件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38582" y="2169911"/>
            <a:ext cx="2700467" cy="159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通过计算，寻找两条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不相交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点数最多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的直线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将这两个直线的点集用不同颜色画到原始图像上得到，还有那些被排除的点同时绘制在一个图像上，可以看到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71"/>
          <a:stretch>
            <a:fillRect/>
          </a:stretch>
        </p:blipFill>
        <p:spPr>
          <a:xfrm>
            <a:off x="3439049" y="1583427"/>
            <a:ext cx="5631742" cy="3447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1033692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47511" y="1593324"/>
            <a:ext cx="3328781" cy="112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该算法用于识别图书馆内藏书书脊上的索书标签，在特定条件下可以有效快速的检测出索书标签，并有较强的鲁棒性，足以应对各种复杂的现实环境。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23"/>
          <p:cNvSpPr>
            <a:spLocks noChangeArrowheads="1"/>
          </p:cNvSpPr>
          <p:nvPr/>
        </p:nvSpPr>
        <p:spPr bwMode="auto">
          <a:xfrm>
            <a:off x="1" y="1033692"/>
            <a:ext cx="4972758" cy="2402844"/>
          </a:xfrm>
          <a:prstGeom prst="rect">
            <a:avLst/>
          </a:prstGeom>
          <a:blipFill dpi="0" rotWithShape="1">
            <a:blip r:embed="rId1"/>
            <a:stretch>
              <a:fillRect/>
            </a:stretch>
          </a:blip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概述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14607" y="3554135"/>
            <a:ext cx="667598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本算法使用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python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实现，使用了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OpenCV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Harris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角点检测算法以及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Scikit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-learn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包中的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DBSCAN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聚类算法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,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并用纯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python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实现了直线匹配算法。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fontAlgn="auto">
              <a:lnSpc>
                <a:spcPct val="1000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整个算法在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python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这种运行效率较低的语言中能在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内得到计算结果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主要计算瓶颈在纯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python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的直线匹配算法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，相信在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或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JAVA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等较为高效的语言中将会得到更好的表现。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实现步骤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048" y="965803"/>
            <a:ext cx="8369522" cy="3753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实现步骤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380" y="777875"/>
            <a:ext cx="7889875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实现步骤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1096645"/>
            <a:ext cx="8274050" cy="3500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实现步骤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6" y="1148496"/>
            <a:ext cx="8949153" cy="34150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214" y="108341"/>
            <a:ext cx="3693430" cy="1474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实现步骤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95" y="1486535"/>
            <a:ext cx="7726680" cy="2170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实现步骤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210"/>
          <p:cNvSpPr/>
          <p:nvPr/>
        </p:nvSpPr>
        <p:spPr>
          <a:xfrm>
            <a:off x="774478" y="792252"/>
            <a:ext cx="7715895" cy="715581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dirty="0"/>
              <a:t>简单的说就是：</a:t>
            </a:r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找到两个相邻点，并计算其所代表直线的角度。</a:t>
            </a:r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从这两个相邻点的临近点中找到可以加入这条直线的点，并在加入后满足之前的关键性约束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38582" y="2169911"/>
            <a:ext cx="2700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去除被排除的点，得到结果：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55"/>
          <a:stretch>
            <a:fillRect/>
          </a:stretch>
        </p:blipFill>
        <p:spPr>
          <a:xfrm>
            <a:off x="3287373" y="1797896"/>
            <a:ext cx="5236915" cy="3181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>
                <a:solidFill>
                  <a:srgbClr val="1B4367"/>
                </a:solidFill>
                <a:cs typeface="+mn-ea"/>
                <a:sym typeface="+mn-lt"/>
              </a:rPr>
              <a:t>THANKS</a:t>
            </a:r>
            <a:endParaRPr lang="en-US" altLang="zh-CN" sz="6600" b="1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37222" y="218835"/>
            <a:ext cx="2261711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迭代过程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8" name="组合 27"/>
          <p:cNvGrpSpPr/>
          <p:nvPr/>
        </p:nvGrpSpPr>
        <p:grpSpPr>
          <a:xfrm>
            <a:off x="1131294" y="1787856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/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任意多边形 15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29"/>
          <p:cNvGrpSpPr/>
          <p:nvPr/>
        </p:nvGrpSpPr>
        <p:grpSpPr>
          <a:xfrm>
            <a:off x="4763490" y="1787856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/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任意多边形 19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28"/>
          <p:cNvGrpSpPr/>
          <p:nvPr/>
        </p:nvGrpSpPr>
        <p:grpSpPr>
          <a:xfrm>
            <a:off x="2946797" y="1787856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/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任意多边形 17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0" name="组合 30"/>
          <p:cNvGrpSpPr/>
          <p:nvPr/>
        </p:nvGrpSpPr>
        <p:grpSpPr>
          <a:xfrm>
            <a:off x="6580184" y="1787856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任意多边形 21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52282" tIns="152282" rIns="152282" bIns="1522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1451672" y="2707683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色彩过滤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4979041" y="2707683"/>
            <a:ext cx="127823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DBSCAN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聚类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4" name="TextBox 1210"/>
          <p:cNvSpPr/>
          <p:nvPr/>
        </p:nvSpPr>
        <p:spPr>
          <a:xfrm>
            <a:off x="7126387" y="2729577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线性检测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210"/>
          <p:cNvSpPr/>
          <p:nvPr/>
        </p:nvSpPr>
        <p:spPr>
          <a:xfrm>
            <a:off x="3408550" y="2707583"/>
            <a:ext cx="856645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角点检测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210"/>
          <p:cNvSpPr/>
          <p:nvPr/>
        </p:nvSpPr>
        <p:spPr>
          <a:xfrm>
            <a:off x="1136567" y="657179"/>
            <a:ext cx="29819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以下是在实际环境中拍摄的三个素材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算法效果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--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用例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85" y="979805"/>
            <a:ext cx="5281930" cy="3961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05" y="737235"/>
            <a:ext cx="5497830" cy="4123055"/>
          </a:xfrm>
          <a:prstGeom prst="rect">
            <a:avLst/>
          </a:prstGeom>
        </p:spPr>
      </p:pic>
      <p:sp>
        <p:nvSpPr>
          <p:cNvPr id="3" name="文本框 15"/>
          <p:cNvSpPr txBox="1"/>
          <p:nvPr/>
        </p:nvSpPr>
        <p:spPr>
          <a:xfrm>
            <a:off x="709386" y="309785"/>
            <a:ext cx="2261711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算法效果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--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用例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  <a:p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725170"/>
            <a:ext cx="5562600" cy="4171315"/>
          </a:xfrm>
          <a:prstGeom prst="rect">
            <a:avLst/>
          </a:prstGeom>
        </p:spPr>
      </p:pic>
      <p:sp>
        <p:nvSpPr>
          <p:cNvPr id="2" name="文本框 15"/>
          <p:cNvSpPr txBox="1"/>
          <p:nvPr/>
        </p:nvSpPr>
        <p:spPr>
          <a:xfrm>
            <a:off x="709386" y="309785"/>
            <a:ext cx="2261711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算法效果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--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用例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  <a:p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2" name="TextBox 1210"/>
          <p:cNvSpPr/>
          <p:nvPr/>
        </p:nvSpPr>
        <p:spPr>
          <a:xfrm>
            <a:off x="527106" y="674190"/>
            <a:ext cx="7858562" cy="500137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从上面的素材中可以看到，某些索书标签参差不齐，并且图书之间相互遮挡的现象存在，</a:t>
            </a:r>
            <a:endParaRPr lang="en-US" altLang="zh-CN" b="1" dirty="0">
              <a:solidFill>
                <a:srgbClr val="1B4367"/>
              </a:solidFill>
              <a:cs typeface="+mn-ea"/>
              <a:sym typeface="+mn-lt"/>
            </a:endParaRPr>
          </a:p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有些索书标签存在老化泛黄的现象，有些图书摆放不整齐等现象。下面是相对应的算法运行效果。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709386" y="309785"/>
            <a:ext cx="2261711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算法效果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--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用例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  <a:p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1442085"/>
            <a:ext cx="4194810" cy="31464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15" y="1441450"/>
            <a:ext cx="4206875" cy="3155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算法效果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--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识别情况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863600"/>
            <a:ext cx="5235575" cy="4110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158767196"/>
  <p:tag name="KSO_WM_UNIT_PLACING_PICTURE_USER_VIEWPORT" val="{&quot;height&quot;:4688.7385826771651,&quot;width&quot;:6251.6519685039366}"/>
</p:tagLst>
</file>

<file path=ppt/tags/tag2.xml><?xml version="1.0" encoding="utf-8"?>
<p:tagLst xmlns:p="http://schemas.openxmlformats.org/presentationml/2006/main">
  <p:tag name="REFSHAPE" val="942891300"/>
  <p:tag name="KSO_WM_UNIT_PLACING_PICTURE_USER_VIEWPORT" val="{&quot;height&quot;:5231.3590551181105,&quot;width&quot;:6975.1448818897634}"/>
</p:tagLst>
</file>

<file path=ppt/tags/tag3.xml><?xml version="1.0" encoding="utf-8"?>
<p:tagLst xmlns:p="http://schemas.openxmlformats.org/presentationml/2006/main">
  <p:tag name="REFSHAPE" val="158767196"/>
  <p:tag name="KSO_WM_UNIT_PLACING_PICTURE_USER_VIEWPORT" val="{&quot;height&quot;:4688.7385826771651,&quot;width&quot;:6251.6519685039366}"/>
</p:tagLst>
</file>

<file path=ppt/tags/tag4.xml><?xml version="1.0" encoding="utf-8"?>
<p:tagLst xmlns:p="http://schemas.openxmlformats.org/presentationml/2006/main">
  <p:tag name="REFSHAPE" val="942891300"/>
  <p:tag name="KSO_WM_UNIT_PLACING_PICTURE_USER_VIEWPORT" val="{&quot;height&quot;:5231.3590551181105,&quot;width&quot;:6975.1448818897634}"/>
</p:tagLst>
</file>

<file path=ppt/tags/tag5.xml><?xml version="1.0" encoding="utf-8"?>
<p:tagLst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Arial"/>
      </a:majorFont>
      <a:minorFont>
        <a:latin typeface="微软雅黑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2994</Words>
  <Application>WPS 演示</Application>
  <PresentationFormat>全屏显示(16:9)</PresentationFormat>
  <Paragraphs>257</Paragraphs>
  <Slides>36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Arial</vt:lpstr>
      <vt:lpstr>Arial Unicode MS</vt:lpstr>
      <vt:lpstr>Calibri</vt:lpstr>
      <vt:lpstr>-apple-system</vt:lpstr>
      <vt:lpstr>ESRI AMFM Electric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上海剑姬网络科技有限公司</Company>
  <LinksUpToDate>false</LinksUpToDate>
  <SharedDoc>false</SharedDoc>
  <HyperlinksChanged>false</HyperlinksChanged>
  <AppVersion>14.0000</AppVersion>
  <Manager>风云办公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category>qzuser</cp:category>
  <cp:lastModifiedBy>寒江孤舟</cp:lastModifiedBy>
  <cp:revision>83</cp:revision>
  <dcterms:created xsi:type="dcterms:W3CDTF">2016-05-20T12:59:00Z</dcterms:created>
  <dcterms:modified xsi:type="dcterms:W3CDTF">2019-12-19T10:24:53Z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